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88"/>
  </p:notesMasterIdLst>
  <p:handoutMasterIdLst>
    <p:handoutMasterId r:id="rId289"/>
  </p:handout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561" r:id="rId85"/>
    <p:sldId id="624" r:id="rId86"/>
    <p:sldId id="342" r:id="rId87"/>
    <p:sldId id="343" r:id="rId88"/>
    <p:sldId id="346" r:id="rId89"/>
    <p:sldId id="347" r:id="rId90"/>
    <p:sldId id="348" r:id="rId91"/>
    <p:sldId id="349" r:id="rId92"/>
    <p:sldId id="350" r:id="rId93"/>
    <p:sldId id="351" r:id="rId94"/>
    <p:sldId id="352" r:id="rId95"/>
    <p:sldId id="353" r:id="rId96"/>
    <p:sldId id="354" r:id="rId97"/>
    <p:sldId id="356" r:id="rId98"/>
    <p:sldId id="357" r:id="rId99"/>
    <p:sldId id="358" r:id="rId100"/>
    <p:sldId id="562" r:id="rId101"/>
    <p:sldId id="362" r:id="rId102"/>
    <p:sldId id="363" r:id="rId103"/>
    <p:sldId id="364" r:id="rId104"/>
    <p:sldId id="365" r:id="rId105"/>
    <p:sldId id="366" r:id="rId106"/>
    <p:sldId id="563" r:id="rId107"/>
    <p:sldId id="368" r:id="rId108"/>
    <p:sldId id="374" r:id="rId109"/>
    <p:sldId id="566" r:id="rId110"/>
    <p:sldId id="565" r:id="rId111"/>
    <p:sldId id="376" r:id="rId112"/>
    <p:sldId id="377" r:id="rId113"/>
    <p:sldId id="379" r:id="rId114"/>
    <p:sldId id="383" r:id="rId115"/>
    <p:sldId id="384" r:id="rId116"/>
    <p:sldId id="385" r:id="rId117"/>
    <p:sldId id="386" r:id="rId118"/>
    <p:sldId id="387" r:id="rId119"/>
    <p:sldId id="569" r:id="rId120"/>
    <p:sldId id="388" r:id="rId121"/>
    <p:sldId id="389" r:id="rId122"/>
    <p:sldId id="568" r:id="rId123"/>
    <p:sldId id="626" r:id="rId124"/>
    <p:sldId id="625"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408" r:id="rId141"/>
    <p:sldId id="409" r:id="rId142"/>
    <p:sldId id="410" r:id="rId143"/>
    <p:sldId id="411" r:id="rId144"/>
    <p:sldId id="412" r:id="rId145"/>
    <p:sldId id="413" r:id="rId146"/>
    <p:sldId id="459" r:id="rId147"/>
    <p:sldId id="460"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481" r:id="rId169"/>
    <p:sldId id="482" r:id="rId170"/>
    <p:sldId id="483" r:id="rId171"/>
    <p:sldId id="484" r:id="rId172"/>
    <p:sldId id="485" r:id="rId173"/>
    <p:sldId id="486" r:id="rId174"/>
    <p:sldId id="487" r:id="rId175"/>
    <p:sldId id="488" r:id="rId176"/>
    <p:sldId id="489" r:id="rId177"/>
    <p:sldId id="490" r:id="rId178"/>
    <p:sldId id="491" r:id="rId179"/>
    <p:sldId id="493" r:id="rId180"/>
    <p:sldId id="494" r:id="rId181"/>
    <p:sldId id="495" r:id="rId182"/>
    <p:sldId id="496" r:id="rId183"/>
    <p:sldId id="497" r:id="rId184"/>
    <p:sldId id="642" r:id="rId185"/>
    <p:sldId id="629" r:id="rId186"/>
    <p:sldId id="630" r:id="rId187"/>
    <p:sldId id="631" r:id="rId188"/>
    <p:sldId id="632" r:id="rId189"/>
    <p:sldId id="633" r:id="rId190"/>
    <p:sldId id="636" r:id="rId191"/>
    <p:sldId id="637" r:id="rId192"/>
    <p:sldId id="635" r:id="rId193"/>
    <p:sldId id="638" r:id="rId194"/>
    <p:sldId id="639" r:id="rId195"/>
    <p:sldId id="640" r:id="rId196"/>
    <p:sldId id="641" r:id="rId197"/>
    <p:sldId id="570" r:id="rId198"/>
    <p:sldId id="610" r:id="rId199"/>
    <p:sldId id="611" r:id="rId200"/>
    <p:sldId id="612" r:id="rId201"/>
    <p:sldId id="613" r:id="rId202"/>
    <p:sldId id="614" r:id="rId203"/>
    <p:sldId id="615" r:id="rId204"/>
    <p:sldId id="616" r:id="rId205"/>
    <p:sldId id="617" r:id="rId206"/>
    <p:sldId id="618" r:id="rId207"/>
    <p:sldId id="619" r:id="rId208"/>
    <p:sldId id="620" r:id="rId209"/>
    <p:sldId id="621" r:id="rId210"/>
    <p:sldId id="585" r:id="rId211"/>
    <p:sldId id="586" r:id="rId212"/>
    <p:sldId id="588" r:id="rId213"/>
    <p:sldId id="589" r:id="rId214"/>
    <p:sldId id="590" r:id="rId215"/>
    <p:sldId id="591" r:id="rId216"/>
    <p:sldId id="592" r:id="rId217"/>
    <p:sldId id="593" r:id="rId218"/>
    <p:sldId id="594" r:id="rId219"/>
    <p:sldId id="595" r:id="rId220"/>
    <p:sldId id="596" r:id="rId221"/>
    <p:sldId id="597" r:id="rId222"/>
    <p:sldId id="598" r:id="rId223"/>
    <p:sldId id="599" r:id="rId224"/>
    <p:sldId id="623" r:id="rId225"/>
    <p:sldId id="600" r:id="rId226"/>
    <p:sldId id="609" r:id="rId227"/>
    <p:sldId id="603" r:id="rId228"/>
    <p:sldId id="601" r:id="rId229"/>
    <p:sldId id="604" r:id="rId230"/>
    <p:sldId id="606" r:id="rId231"/>
    <p:sldId id="607" r:id="rId232"/>
    <p:sldId id="608" r:id="rId233"/>
    <p:sldId id="627" r:id="rId234"/>
    <p:sldId id="498" r:id="rId235"/>
    <p:sldId id="499" r:id="rId236"/>
    <p:sldId id="500" r:id="rId237"/>
    <p:sldId id="501" r:id="rId238"/>
    <p:sldId id="502" r:id="rId239"/>
    <p:sldId id="503" r:id="rId240"/>
    <p:sldId id="504" r:id="rId241"/>
    <p:sldId id="505" r:id="rId242"/>
    <p:sldId id="506" r:id="rId243"/>
    <p:sldId id="507" r:id="rId244"/>
    <p:sldId id="508" r:id="rId245"/>
    <p:sldId id="509" r:id="rId246"/>
    <p:sldId id="510" r:id="rId247"/>
    <p:sldId id="511" r:id="rId248"/>
    <p:sldId id="512" r:id="rId249"/>
    <p:sldId id="513" r:id="rId250"/>
    <p:sldId id="514" r:id="rId251"/>
    <p:sldId id="515" r:id="rId252"/>
    <p:sldId id="516" r:id="rId253"/>
    <p:sldId id="517" r:id="rId254"/>
    <p:sldId id="518" r:id="rId255"/>
    <p:sldId id="519" r:id="rId256"/>
    <p:sldId id="520" r:id="rId257"/>
    <p:sldId id="521" r:id="rId258"/>
    <p:sldId id="522" r:id="rId259"/>
    <p:sldId id="523" r:id="rId260"/>
    <p:sldId id="524" r:id="rId261"/>
    <p:sldId id="525" r:id="rId262"/>
    <p:sldId id="526" r:id="rId263"/>
    <p:sldId id="527" r:id="rId264"/>
    <p:sldId id="528" r:id="rId265"/>
    <p:sldId id="529" r:id="rId266"/>
    <p:sldId id="530" r:id="rId267"/>
    <p:sldId id="531" r:id="rId268"/>
    <p:sldId id="532" r:id="rId269"/>
    <p:sldId id="533" r:id="rId270"/>
    <p:sldId id="534" r:id="rId271"/>
    <p:sldId id="535" r:id="rId272"/>
    <p:sldId id="536" r:id="rId273"/>
    <p:sldId id="537" r:id="rId274"/>
    <p:sldId id="538" r:id="rId275"/>
    <p:sldId id="539" r:id="rId276"/>
    <p:sldId id="540" r:id="rId277"/>
    <p:sldId id="541" r:id="rId278"/>
    <p:sldId id="542" r:id="rId279"/>
    <p:sldId id="543" r:id="rId280"/>
    <p:sldId id="544" r:id="rId281"/>
    <p:sldId id="545" r:id="rId282"/>
    <p:sldId id="556" r:id="rId283"/>
    <p:sldId id="557" r:id="rId284"/>
    <p:sldId id="558" r:id="rId285"/>
    <p:sldId id="559" r:id="rId286"/>
    <p:sldId id="560" r:id="rId287"/>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3" d="2"/>
        <a:sy n="3" d="2"/>
      </p:scale>
      <p:origin x="0" y="0"/>
    </p:cViewPr>
  </p:notesTextViewPr>
  <p:sorterViewPr>
    <p:cViewPr varScale="1">
      <p:scale>
        <a:sx n="100" d="100"/>
        <a:sy n="100" d="100"/>
      </p:scale>
      <p:origin x="0" y="-697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presProps" Target="presProps.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viewProps" Target="viewProps.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theme" Target="theme/theme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tableStyles" Target="tableStyles.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notesMaster" Target="notesMasters/notesMaster1.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handoutMaster" Target="handoutMasters/handoutMaster1.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476217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6018757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4068705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97586994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7516436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13258890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112391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8853821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990061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23943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8182405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0856076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28095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2376637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79746106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6597818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7"/>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85"/>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2777262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97132150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5"/>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48386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8"/>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3923098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69"/>
          <p:cNvSpPr>
            <a:spLocks noGrp="1" noRot="1" noChangeAspect="1" noResize="1"/>
          </p:cNvSpPr>
          <p:nvPr>
            <p:ph type="sldImg"/>
          </p:nvPr>
        </p:nvSpPr>
        <p:spPr>
          <a:xfrm>
            <a:off x="955799" y="812880"/>
            <a:ext cx="5592600" cy="3954240"/>
          </a:xfrm>
          <a:solidFill>
            <a:srgbClr val="CFE7F5"/>
          </a:solidFill>
          <a:ln w="25400">
            <a:solidFill>
              <a:srgbClr val="808080"/>
            </a:solidFill>
            <a:prstDash val="solid"/>
          </a:ln>
        </p:spPr>
      </p:sp>
      <p:sp>
        <p:nvSpPr>
          <p:cNvPr id="3" name="Espace réservé des notes 187"/>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3043262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89"/>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70213499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2"/>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0"/>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31854143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4"/>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2"/>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0549515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6"/>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94"/>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3268833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75"/>
          <p:cNvSpPr>
            <a:spLocks noGrp="1" noRot="1" noChangeAspect="1" noResize="1"/>
          </p:cNvSpPr>
          <p:nvPr>
            <p:ph type="sldImg"/>
          </p:nvPr>
        </p:nvSpPr>
        <p:spPr>
          <a:xfrm>
            <a:off x="944280" y="812880"/>
            <a:ext cx="5614920" cy="3954240"/>
          </a:xfrm>
          <a:solidFill>
            <a:srgbClr val="CFE7F5"/>
          </a:solidFill>
          <a:ln w="25400">
            <a:solidFill>
              <a:srgbClr val="808080"/>
            </a:solidFill>
            <a:prstDash val="solid"/>
          </a:ln>
        </p:spPr>
      </p:sp>
      <p:sp>
        <p:nvSpPr>
          <p:cNvPr id="3" name="Espace réservé des notes 193"/>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285765682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9"/>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1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761538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63"/>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66"/>
          <p:cNvSpPr txBox="1">
            <a:spLocks noGrp="1"/>
          </p:cNvSpPr>
          <p:nvPr>
            <p:ph type="body" sz="quarter" idx="1"/>
          </p:nvPr>
        </p:nvSpPr>
        <p:spPr>
          <a:xfrm>
            <a:off x="1170000" y="5086079"/>
            <a:ext cx="5170320" cy="4051080"/>
          </a:xfrm>
        </p:spPr>
        <p:txBody>
          <a:bodyPr vert="horz" wrap="square" anchor="t">
            <a:noAutofit/>
          </a:bodyPr>
          <a:lstStyle/>
          <a:p>
            <a:pPr marL="216000" indent="-216000" rtl="0">
              <a:tabLst/>
            </a:pPr>
            <a:endParaRPr lang="fr-FR" sz="2810" kern="1200">
              <a:highlight>
                <a:scrgbClr r="0" g="0" b="0">
                  <a:alpha val="0"/>
                </a:scrgbClr>
              </a:highlight>
              <a:latin typeface="Liberation Sans" pitchFamily="18"/>
            </a:endParaRPr>
          </a:p>
        </p:txBody>
      </p:sp>
    </p:spTree>
    <p:extLst>
      <p:ext uri="{BB962C8B-B14F-4D97-AF65-F5344CB8AC3E}">
        <p14:creationId xmlns:p14="http://schemas.microsoft.com/office/powerpoint/2010/main" val="173819809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006537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4633930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236328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870380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4196055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019856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409715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4199081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92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188861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786560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443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79820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endParaRPr kumimoji="0" lang="fr-FR" sz="2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fld id="{E60E4981-6687-4C1B-8ACB-DB5A3137A9E4}" type="slidenum">
              <a:rPr kumimoji="0"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t>‹N°›</a:t>
            </a:fld>
            <a:endParaRPr kumimoji="0" lang="fr-FR" sz="1400" b="0" i="0" u="none" strike="noStrike" kern="1200" cap="none" spc="0" normalizeH="0" baseline="0" noProof="0">
              <a:ln>
                <a:noFill/>
              </a:ln>
              <a:solidFill>
                <a:srgbClr val="000000"/>
              </a:solidFill>
              <a:effectLst/>
              <a:uLnTx/>
              <a:uFillTx/>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589197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9.xml"/></Relationships>
</file>

<file path=ppt/slides/_rels/slide1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6.xml"/><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9.xml"/></Relationships>
</file>

<file path=ppt/slides/_rels/slide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2.xml"/><Relationship Id="rId1" Type="http://schemas.openxmlformats.org/officeDocument/2006/relationships/slideLayout" Target="../slideLayouts/slideLayout2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8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p>
          <a:p>
            <a:pPr lvl="0"/>
            <a:r>
              <a:rPr lang="fr-FR" dirty="0" smtClean="0"/>
              <a:t>… MAIS peut être pas encore consommés par l’application et la méthode </a:t>
            </a:r>
            <a:r>
              <a:rPr lang="fr-FR" i="1" dirty="0" smtClean="0"/>
              <a:t>Consume()</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smtClean="0">
                <a:solidFill>
                  <a:srgbClr val="92D050"/>
                </a:solidFill>
                <a:latin typeface="Courier new" pitchFamily="49"/>
              </a:rPr>
              <a:t>. May </a:t>
            </a:r>
            <a:r>
              <a:rPr lang="fr-FR" b="1" dirty="0" err="1" smtClean="0">
                <a:solidFill>
                  <a:srgbClr val="92D050"/>
                </a:solidFill>
                <a:latin typeface="Courier new" pitchFamily="49"/>
              </a:rPr>
              <a:t>fail</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smtClean="0">
                <a:solidFill>
                  <a:srgbClr val="92D050"/>
                </a:solidFill>
                <a:latin typeface="Courier new" pitchFamily="49"/>
              </a:rPr>
              <a:t>. May </a:t>
            </a:r>
            <a:r>
              <a:rPr lang="fr-FR" b="1" dirty="0" err="1" smtClean="0">
                <a:solidFill>
                  <a:srgbClr val="92D050"/>
                </a:solidFill>
                <a:latin typeface="Courier new" pitchFamily="49"/>
              </a:rPr>
              <a:t>fail</a:t>
            </a:r>
            <a:endParaRPr lang="fr-FR" b="1" dirty="0">
              <a:solidFill>
                <a:srgbClr val="92D050"/>
              </a:solidFill>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endParaRPr lang="fr-FR" dirty="0" smtClean="0"/>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sz="2800" dirty="0" smtClean="0">
                <a:solidFill>
                  <a:srgbClr val="000000"/>
                </a:solidFill>
                <a:latin typeface="Tahoma" pitchFamily="34"/>
                <a:cs typeface="Lucida Sans Unicode" pitchFamily="34"/>
              </a:rPr>
              <a:t>=&gt; Ils </a:t>
            </a:r>
            <a:r>
              <a:rPr lang="fr-FR" sz="2800" dirty="0">
                <a:solidFill>
                  <a:srgbClr val="000000"/>
                </a:solidFill>
                <a:latin typeface="Tahoma" pitchFamily="34"/>
                <a:cs typeface="Lucida Sans Unicode" pitchFamily="34"/>
              </a:rPr>
              <a:t>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Committing</a:t>
            </a:r>
            <a:r>
              <a:rPr lang="fr-FR" sz="1800" b="1" dirty="0" smtClean="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283"/>
              </a:spcAft>
            </a:pPr>
            <a:r>
              <a:rPr lang="fr-FR" sz="1600" dirty="0">
                <a:latin typeface="Courier new" pitchFamily="49"/>
              </a:rPr>
              <a:t>List&lt;</a:t>
            </a:r>
            <a:r>
              <a:rPr lang="fr-FR" sz="1600" dirty="0" err="1">
                <a:latin typeface="Courier new" pitchFamily="49"/>
              </a:rPr>
              <a:t>TopicPartition</a:t>
            </a:r>
            <a:r>
              <a:rPr lang="fr-FR" sz="1600" dirty="0">
                <a:latin typeface="Courier new" pitchFamily="49"/>
              </a:rPr>
              <a:t>&gt; partitions = new List&lt;</a:t>
            </a:r>
            <a:r>
              <a:rPr lang="fr-FR" sz="1600" dirty="0" err="1">
                <a:latin typeface="Courier new" pitchFamily="49"/>
              </a:rPr>
              <a:t>TopicPartition</a:t>
            </a:r>
            <a:r>
              <a:rPr lang="fr-FR" sz="1600" dirty="0">
                <a:latin typeface="Courier new" pitchFamily="49"/>
              </a:rPr>
              <a:t>&gt;(); </a:t>
            </a:r>
            <a:endParaRPr lang="fr-FR" sz="1600" dirty="0" smtClean="0">
              <a:latin typeface="Courier new" pitchFamily="49"/>
            </a:endParaRPr>
          </a:p>
          <a:p>
            <a:pPr lvl="0">
              <a:lnSpc>
                <a:spcPct val="100000"/>
              </a:lnSpc>
              <a:spcAft>
                <a:spcPts val="283"/>
              </a:spcAft>
            </a:pPr>
            <a:r>
              <a:rPr lang="fr-FR" sz="1600" dirty="0" smtClean="0">
                <a:latin typeface="Courier new" pitchFamily="49"/>
              </a:rPr>
              <a:t>var </a:t>
            </a:r>
            <a:r>
              <a:rPr lang="fr-FR" sz="1600" dirty="0" err="1">
                <a:latin typeface="Courier new" pitchFamily="49"/>
              </a:rPr>
              <a:t>partitionInfos</a:t>
            </a:r>
            <a:r>
              <a:rPr lang="fr-FR" sz="1600" dirty="0">
                <a:latin typeface="Courier new" pitchFamily="49"/>
              </a:rPr>
              <a:t> = </a:t>
            </a:r>
            <a:r>
              <a:rPr lang="fr-FR" sz="1600" dirty="0" err="1">
                <a:latin typeface="Courier new" pitchFamily="49"/>
              </a:rPr>
              <a:t>consumer.PartitionsFor</a:t>
            </a:r>
            <a:r>
              <a:rPr lang="fr-FR" sz="1600" dirty="0">
                <a:latin typeface="Courier new" pitchFamily="49"/>
              </a:rPr>
              <a:t>("topic"); </a:t>
            </a:r>
            <a:endParaRPr lang="fr-FR" sz="1600" dirty="0" smtClean="0">
              <a:latin typeface="Courier new" pitchFamily="49"/>
            </a:endParaRPr>
          </a:p>
          <a:p>
            <a:pPr lvl="0">
              <a:lnSpc>
                <a:spcPct val="100000"/>
              </a:lnSpc>
              <a:spcAft>
                <a:spcPts val="283"/>
              </a:spcAft>
            </a:pPr>
            <a:r>
              <a:rPr lang="fr-FR" sz="1600" dirty="0" smtClean="0">
                <a:latin typeface="Courier new" pitchFamily="49"/>
              </a:rPr>
              <a:t>if </a:t>
            </a:r>
            <a:r>
              <a:rPr lang="fr-FR" sz="1600" dirty="0">
                <a:latin typeface="Courier new" pitchFamily="49"/>
              </a:rPr>
              <a:t>(</a:t>
            </a:r>
            <a:r>
              <a:rPr lang="fr-FR" sz="1600" dirty="0" err="1">
                <a:latin typeface="Courier new" pitchFamily="49"/>
              </a:rPr>
              <a:t>partitionInfos</a:t>
            </a:r>
            <a:r>
              <a:rPr lang="fr-FR" sz="1600" dirty="0">
                <a:latin typeface="Courier new" pitchFamily="49"/>
              </a:rPr>
              <a:t> != </a:t>
            </a:r>
            <a:r>
              <a:rPr lang="fr-FR" sz="1600" dirty="0" err="1">
                <a:latin typeface="Courier new" pitchFamily="49"/>
              </a:rPr>
              <a:t>null</a:t>
            </a:r>
            <a:r>
              <a:rPr lang="fr-FR" sz="1600" dirty="0">
                <a:latin typeface="Courier new" pitchFamily="49"/>
              </a:rPr>
              <a:t>) { </a:t>
            </a:r>
            <a:endParaRPr lang="fr-FR" sz="1600" dirty="0" smtClean="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err="1" smtClean="0">
                <a:latin typeface="Courier new" pitchFamily="49"/>
              </a:rPr>
              <a:t>foreach</a:t>
            </a:r>
            <a:r>
              <a:rPr lang="fr-FR" sz="1600" dirty="0" smtClean="0">
                <a:latin typeface="Courier new" pitchFamily="49"/>
              </a:rPr>
              <a:t> </a:t>
            </a:r>
            <a:r>
              <a:rPr lang="fr-FR" sz="1600" dirty="0">
                <a:latin typeface="Courier new" pitchFamily="49"/>
              </a:rPr>
              <a:t>(var partition in </a:t>
            </a:r>
            <a:r>
              <a:rPr lang="fr-FR" sz="1600" dirty="0" err="1">
                <a:latin typeface="Courier new" pitchFamily="49"/>
              </a:rPr>
              <a:t>partitionInfos</a:t>
            </a:r>
            <a:r>
              <a:rPr lang="fr-FR" sz="1600" dirty="0">
                <a:latin typeface="Courier new" pitchFamily="49"/>
              </a:rPr>
              <a:t>) { </a:t>
            </a:r>
            <a:endParaRPr lang="fr-FR" sz="1600" dirty="0" smtClean="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err="1" smtClean="0">
                <a:latin typeface="Courier new" pitchFamily="49"/>
              </a:rPr>
              <a:t>partitions.Add</a:t>
            </a:r>
            <a:r>
              <a:rPr lang="fr-FR" sz="1600" dirty="0" smtClean="0">
                <a:latin typeface="Courier new" pitchFamily="49"/>
              </a:rPr>
              <a:t>(new </a:t>
            </a:r>
            <a:r>
              <a:rPr lang="fr-FR" sz="1600" dirty="0" err="1">
                <a:latin typeface="Courier new" pitchFamily="49"/>
              </a:rPr>
              <a:t>TopicPartition</a:t>
            </a:r>
            <a:r>
              <a:rPr lang="fr-FR" sz="1600" dirty="0">
                <a:latin typeface="Courier new" pitchFamily="49"/>
              </a:rPr>
              <a:t>(</a:t>
            </a:r>
            <a:r>
              <a:rPr lang="fr-FR" sz="1600" dirty="0" err="1">
                <a:latin typeface="Courier new" pitchFamily="49"/>
              </a:rPr>
              <a:t>partition.Topic</a:t>
            </a:r>
            <a:r>
              <a:rPr lang="fr-FR" sz="1600" dirty="0">
                <a:latin typeface="Courier new" pitchFamily="49"/>
              </a:rPr>
              <a:t>, </a:t>
            </a:r>
            <a:r>
              <a:rPr lang="fr-FR" sz="1600" dirty="0" err="1">
                <a:latin typeface="Courier new" pitchFamily="49"/>
              </a:rPr>
              <a:t>partition.Partition</a:t>
            </a:r>
            <a:r>
              <a:rPr lang="fr-FR" sz="1600" dirty="0">
                <a:latin typeface="Courier new" pitchFamily="49"/>
              </a:rPr>
              <a:t>)); </a:t>
            </a:r>
            <a:endParaRPr lang="fr-FR" sz="1600" dirty="0" smtClean="0">
              <a:latin typeface="Courier new" pitchFamily="49"/>
            </a:endParaRPr>
          </a:p>
          <a:p>
            <a:pPr lvl="0">
              <a:lnSpc>
                <a:spcPct val="100000"/>
              </a:lnSpc>
              <a:spcAft>
                <a:spcPts val="283"/>
              </a:spcAft>
            </a:pPr>
            <a:r>
              <a:rPr lang="fr-FR" sz="1600" dirty="0" smtClean="0">
                <a:latin typeface="Courier new" pitchFamily="49"/>
              </a:rPr>
              <a:t>} </a:t>
            </a:r>
          </a:p>
          <a:p>
            <a:pPr lvl="0">
              <a:lnSpc>
                <a:spcPct val="100000"/>
              </a:lnSpc>
              <a:spcAft>
                <a:spcPts val="283"/>
              </a:spcAft>
            </a:pPr>
            <a:endParaRPr lang="fr-FR" sz="1600" dirty="0" smtClean="0">
              <a:latin typeface="Courier new" pitchFamily="49"/>
            </a:endParaRPr>
          </a:p>
          <a:p>
            <a:pPr lvl="0">
              <a:lnSpc>
                <a:spcPct val="100000"/>
              </a:lnSpc>
              <a:spcAft>
                <a:spcPts val="283"/>
              </a:spcAft>
            </a:pPr>
            <a:r>
              <a:rPr lang="fr-FR" sz="1600" b="1" dirty="0" err="1" smtClean="0">
                <a:solidFill>
                  <a:srgbClr val="002060"/>
                </a:solidFill>
                <a:latin typeface="Courier new" pitchFamily="49"/>
              </a:rPr>
              <a:t>consumer.Assign</a:t>
            </a:r>
            <a:r>
              <a:rPr lang="fr-FR" sz="1600" b="1" dirty="0" smtClean="0">
                <a:solidFill>
                  <a:srgbClr val="002060"/>
                </a:solidFill>
                <a:latin typeface="Courier new" pitchFamily="49"/>
              </a:rPr>
              <a:t>(partitions);</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400" dirty="0" err="1" smtClean="0">
                <a:latin typeface="Courier new" pitchFamily="49"/>
              </a:rPr>
              <a:t>while</a:t>
            </a:r>
            <a:r>
              <a:rPr lang="fr-FR" sz="1400" dirty="0" smtClean="0">
                <a:latin typeface="Courier new" pitchFamily="49"/>
              </a:rPr>
              <a:t> </a:t>
            </a:r>
            <a:r>
              <a:rPr lang="fr-FR" sz="1400" dirty="0">
                <a:latin typeface="Courier new" pitchFamily="49"/>
              </a:rPr>
              <a:t>(</a:t>
            </a:r>
            <a:r>
              <a:rPr lang="fr-FR" sz="1400" dirty="0" err="1">
                <a:latin typeface="Courier new" pitchFamily="49"/>
              </a:rPr>
              <a:t>true</a:t>
            </a:r>
            <a:r>
              <a:rPr lang="fr-FR" sz="1400" dirty="0">
                <a:latin typeface="Courier new" pitchFamily="49"/>
              </a:rPr>
              <a:t>) </a:t>
            </a:r>
            <a:r>
              <a:rPr lang="fr-FR" sz="1400" dirty="0" smtClean="0">
                <a:latin typeface="Courier new" pitchFamily="49"/>
              </a:rPr>
              <a:t>{ // Boucle de consommation</a:t>
            </a:r>
          </a:p>
          <a:p>
            <a:pPr lvl="0">
              <a:lnSpc>
                <a:spcPct val="100000"/>
              </a:lnSpc>
              <a:spcAft>
                <a:spcPts val="283"/>
              </a:spcAft>
            </a:pPr>
            <a:endParaRPr lang="fr-FR" sz="1400" dirty="0">
              <a:latin typeface="Courier new" pitchFamily="49"/>
            </a:endParaRPr>
          </a:p>
          <a:p>
            <a:pPr lvl="0">
              <a:lnSpc>
                <a:spcPct val="100000"/>
              </a:lnSpc>
              <a:spcAft>
                <a:spcPts val="283"/>
              </a:spcAft>
            </a:pPr>
            <a:r>
              <a:rPr lang="fr-FR" sz="1400" dirty="0" smtClean="0">
                <a:latin typeface="Courier new" pitchFamily="49"/>
              </a:rPr>
              <a:t>}</a:t>
            </a:r>
            <a:endParaRPr lang="fr-FR" sz="1400" dirty="0">
              <a:latin typeface="Courier new" pitchFamily="49"/>
            </a:endParaRPr>
          </a:p>
          <a:p>
            <a:pPr lvl="0">
              <a:lnSpc>
                <a:spcPct val="100000"/>
              </a:lnSpc>
              <a:spcAft>
                <a:spcPts val="283"/>
              </a:spcAft>
            </a:pPr>
            <a:r>
              <a:rPr lang="fr-FR" sz="1400" dirty="0">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10000"/>
          </a:bodyPr>
          <a:lstStyle/>
          <a:p>
            <a:pPr lvl="0">
              <a:lnSpc>
                <a:spcPct val="120000"/>
              </a:lnSpc>
            </a:pPr>
            <a:r>
              <a:rPr lang="fr-FR" dirty="0"/>
              <a:t>Lors </a:t>
            </a:r>
            <a:r>
              <a:rPr lang="fr-FR" dirty="0" smtClean="0"/>
              <a:t>d’évolutions </a:t>
            </a:r>
            <a:r>
              <a:rPr lang="fr-FR" dirty="0"/>
              <a:t>des applications, le format des messages est susceptible de changer.</a:t>
            </a:r>
          </a:p>
          <a:p>
            <a:pPr lvl="0">
              <a:lnSpc>
                <a:spcPct val="120000"/>
              </a:lnSpc>
            </a:pPr>
            <a:r>
              <a:rPr lang="fr-FR" dirty="0"/>
              <a:t>=&gt; Afin de s’assurer que ses évolutions ne génèrent pas de problème chez les consommateurs, il est nécessaire d’utiliser un gestionnaire de schéma capable de détecter les problèmes de compatibilité.</a:t>
            </a:r>
          </a:p>
          <a:p>
            <a:pPr lvl="0">
              <a:lnSpc>
                <a:spcPct val="120000"/>
              </a:lnSpc>
            </a:pPr>
            <a:r>
              <a:rPr lang="fr-FR" dirty="0"/>
              <a:t>C’est le rôle de </a:t>
            </a:r>
            <a:r>
              <a:rPr lang="fr-FR" b="1" i="1" dirty="0" err="1">
                <a:solidFill>
                  <a:srgbClr val="000099"/>
                </a:solidFill>
              </a:rPr>
              <a:t>Schema</a:t>
            </a:r>
            <a:r>
              <a:rPr lang="fr-FR" b="1" i="1" dirty="0">
                <a:solidFill>
                  <a:srgbClr val="000099"/>
                </a:solidFill>
              </a:rPr>
              <a:t> Confluent </a:t>
            </a:r>
            <a:r>
              <a:rPr lang="fr-FR" b="1" i="1" dirty="0" err="1">
                <a:solidFill>
                  <a:srgbClr val="000099"/>
                </a:solidFill>
              </a:rPr>
              <a:t>Registry</a:t>
            </a:r>
            <a:r>
              <a:rPr lang="fr-FR" dirty="0"/>
              <a:t> </a:t>
            </a:r>
            <a:r>
              <a:rPr lang="fr-FR" dirty="0" smtClean="0"/>
              <a:t>supportant </a:t>
            </a:r>
            <a:r>
              <a:rPr lang="fr-FR" dirty="0"/>
              <a:t>les </a:t>
            </a:r>
            <a:r>
              <a:rPr lang="fr-FR" dirty="0" smtClean="0"/>
              <a:t>sérialisation </a:t>
            </a:r>
            <a:r>
              <a:rPr lang="fr-FR" dirty="0"/>
              <a:t>JSON, </a:t>
            </a:r>
            <a:r>
              <a:rPr lang="fr-FR" dirty="0" err="1"/>
              <a:t>Avro</a:t>
            </a:r>
            <a:r>
              <a:rPr lang="fr-FR" dirty="0"/>
              <a:t> et </a:t>
            </a:r>
            <a:r>
              <a:rPr lang="fr-FR" dirty="0" err="1"/>
              <a:t>ProtoBuf</a:t>
            </a:r>
            <a:endParaRPr lang="fr-FR" dirty="0"/>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"record",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"Courier",</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namespace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org.formation.model</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fields</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"id",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a:t>
            </a:r>
            <a:r>
              <a:rPr lang="fr-FR" sz="4000" dirty="0" err="1">
                <a:latin typeface="Courier New" panose="02070309020205020404" pitchFamily="49" charset="0"/>
                <a:cs typeface="Courier New" panose="02070309020205020404" pitchFamily="49" charset="0"/>
              </a:rPr>
              <a:t>int</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firstName</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"string"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lastName</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"string"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"position",</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"record",</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"Position",</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namespace</a:t>
            </a: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org.formation.model</a:t>
            </a:r>
            <a:r>
              <a:rPr lang="fr-FR" sz="4000" dirty="0">
                <a:latin typeface="Courier New" panose="02070309020205020404" pitchFamily="49" charset="0"/>
                <a:cs typeface="Courier New" panose="02070309020205020404" pitchFamily="49" charset="0"/>
              </a:rPr>
              <a:t>",</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fields</a:t>
            </a: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"latitude",</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"double"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a:t>
            </a:r>
            <a:r>
              <a:rPr lang="fr-FR" sz="4000" dirty="0" err="1">
                <a:latin typeface="Courier New" panose="02070309020205020404" pitchFamily="49" charset="0"/>
                <a:cs typeface="Courier New" panose="02070309020205020404" pitchFamily="49" charset="0"/>
              </a:rPr>
              <a:t>name</a:t>
            </a:r>
            <a:r>
              <a:rPr lang="fr-FR" sz="4000" dirty="0">
                <a:latin typeface="Courier New" panose="02070309020205020404" pitchFamily="49" charset="0"/>
                <a:cs typeface="Courier New" panose="02070309020205020404" pitchFamily="49" charset="0"/>
              </a:rPr>
              <a:t>": "longitude",</a:t>
            </a:r>
          </a:p>
          <a:p>
            <a:pPr lvl="0">
              <a:lnSpc>
                <a:spcPct val="100000"/>
              </a:lnSpc>
              <a:spcAft>
                <a:spcPts val="283"/>
              </a:spcAft>
            </a:pPr>
            <a:r>
              <a:rPr lang="fr-FR" sz="4000" dirty="0">
                <a:latin typeface="Courier New" panose="02070309020205020404" pitchFamily="49" charset="0"/>
                <a:cs typeface="Courier New" panose="02070309020205020404" pitchFamily="49" charset="0"/>
              </a:rPr>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b="1" dirty="0">
                <a:solidFill>
                  <a:srgbClr val="000099"/>
                </a:solidFill>
              </a:rPr>
              <a:t>Confluent </a:t>
            </a:r>
            <a:r>
              <a:rPr lang="fr-FR" b="1" dirty="0" err="1">
                <a:solidFill>
                  <a:srgbClr val="000099"/>
                </a:solidFill>
              </a:rPr>
              <a:t>Schema</a:t>
            </a:r>
            <a:r>
              <a:rPr lang="fr-FR" b="1" dirty="0">
                <a:solidFill>
                  <a:srgbClr val="000099"/>
                </a:solidFill>
              </a:rPr>
              <a:t> </a:t>
            </a:r>
            <a:r>
              <a:rPr lang="fr-FR" b="1" dirty="0" err="1">
                <a:solidFill>
                  <a:srgbClr val="000099"/>
                </a:solidFill>
              </a:rPr>
              <a:t>Registry</a:t>
            </a:r>
            <a:r>
              <a:rPr lang="fr-FR" dirty="0"/>
              <a:t> offre une API </a:t>
            </a:r>
            <a:r>
              <a:rPr lang="fr-FR" dirty="0" err="1"/>
              <a:t>Rest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Permettant de configurer le mode de compatibilité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Permettant </a:t>
            </a:r>
            <a:r>
              <a:rPr lang="fr-FR" sz="3200" dirty="0">
                <a:solidFill>
                  <a:srgbClr val="000000"/>
                </a:solidFill>
                <a:latin typeface="Tahoma" pitchFamily="34"/>
                <a:cs typeface="Lucida Sans Unicode" pitchFamily="34"/>
              </a:rPr>
              <a:t>de stocker des </a:t>
            </a:r>
            <a:r>
              <a:rPr lang="fr-FR" sz="3200" dirty="0" err="1">
                <a:solidFill>
                  <a:srgbClr val="000000"/>
                </a:solidFill>
                <a:latin typeface="Tahoma" pitchFamily="34"/>
                <a:cs typeface="Lucida Sans Unicode" pitchFamily="34"/>
              </a:rPr>
              <a:t>Schema</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détecter les incompatibilités entre schémas</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=&gt; Si le schéma est incompatible, le producteur est empêché de produire vers le topic</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Le nouveau format de message devra être publié vers un autre topic</a:t>
            </a:r>
          </a:p>
          <a:p>
            <a:pPr lvl="0"/>
            <a:r>
              <a:rPr lang="fr-FR" dirty="0"/>
              <a:t>Les </a:t>
            </a:r>
            <a:r>
              <a:rPr lang="fr-FR" dirty="0" err="1"/>
              <a:t>sérialiseurs</a:t>
            </a:r>
            <a:r>
              <a:rPr lang="fr-FR" dirty="0"/>
              <a:t>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Modes de compatibilité</a:t>
            </a:r>
            <a:endParaRPr lang="fr-FR"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solidFill>
                  <a:schemeClr val="tx1"/>
                </a:solidFill>
              </a:rPr>
              <a:t>Trois niveaux de compatibilité sont pris en charge par </a:t>
            </a:r>
            <a:r>
              <a:rPr lang="fr-FR" i="1" dirty="0" err="1">
                <a:solidFill>
                  <a:schemeClr val="tx1"/>
                </a:solidFill>
              </a:rPr>
              <a:t>Schema</a:t>
            </a:r>
            <a:r>
              <a:rPr lang="fr-FR" i="1" dirty="0">
                <a:solidFill>
                  <a:schemeClr val="tx1"/>
                </a:solidFill>
              </a:rPr>
              <a:t> </a:t>
            </a:r>
            <a:r>
              <a:rPr lang="fr-FR" i="1" dirty="0" err="1">
                <a:solidFill>
                  <a:schemeClr val="tx1"/>
                </a:solidFill>
              </a:rPr>
              <a:t>Registr</a:t>
            </a:r>
            <a:r>
              <a:rPr lang="fr-FR" dirty="0" err="1">
                <a:solidFill>
                  <a:schemeClr val="tx1"/>
                </a:solidFill>
              </a:rPr>
              <a:t>y</a:t>
            </a:r>
            <a:r>
              <a:rPr lang="fr-FR" dirty="0">
                <a:solidFill>
                  <a:schemeClr val="tx1"/>
                </a:solidFill>
              </a:rPr>
              <a:t> :</a:t>
            </a:r>
          </a:p>
          <a:p>
            <a:pPr marL="457200" lvl="0" indent="-457200">
              <a:buFont typeface="Arial" panose="020B0604020202020204" pitchFamily="34" charset="0"/>
              <a:buChar char="•"/>
            </a:pPr>
            <a:r>
              <a:rPr lang="fr-FR" b="1" dirty="0" smtClean="0">
                <a:solidFill>
                  <a:srgbClr val="002060"/>
                </a:solidFill>
              </a:rPr>
              <a:t>Compatibilité </a:t>
            </a:r>
            <a:r>
              <a:rPr lang="fr-FR" b="1" dirty="0" err="1" smtClean="0">
                <a:solidFill>
                  <a:srgbClr val="002060"/>
                </a:solidFill>
              </a:rPr>
              <a:t>backward</a:t>
            </a:r>
            <a:r>
              <a:rPr lang="fr-FR" dirty="0">
                <a:solidFill>
                  <a:schemeClr val="tx1"/>
                </a:solidFill>
              </a:rPr>
              <a:t> : </a:t>
            </a:r>
            <a:r>
              <a:rPr lang="fr-FR" dirty="0" smtClean="0">
                <a:solidFill>
                  <a:schemeClr val="tx1"/>
                </a:solidFill>
              </a:rPr>
              <a:t>Tous </a:t>
            </a:r>
            <a:r>
              <a:rPr lang="fr-FR" dirty="0">
                <a:solidFill>
                  <a:schemeClr val="tx1"/>
                </a:solidFill>
              </a:rPr>
              <a:t>les messages </a:t>
            </a:r>
            <a:r>
              <a:rPr lang="fr-FR" dirty="0" smtClean="0">
                <a:solidFill>
                  <a:schemeClr val="tx1"/>
                </a:solidFill>
              </a:rPr>
              <a:t>de la </a:t>
            </a:r>
            <a:r>
              <a:rPr lang="fr-FR" dirty="0">
                <a:solidFill>
                  <a:schemeClr val="tx1"/>
                </a:solidFill>
              </a:rPr>
              <a:t>version précédente du schéma sont également valides selon la nouvelle </a:t>
            </a:r>
            <a:r>
              <a:rPr lang="fr-FR" dirty="0" smtClean="0">
                <a:solidFill>
                  <a:schemeClr val="tx1"/>
                </a:solidFill>
              </a:rPr>
              <a:t>version</a:t>
            </a:r>
          </a:p>
          <a:p>
            <a:pPr marL="457200" lvl="0" indent="-457200">
              <a:buFont typeface="Arial" panose="020B0604020202020204" pitchFamily="34" charset="0"/>
              <a:buChar char="•"/>
            </a:pPr>
            <a:r>
              <a:rPr lang="fr-FR" b="1" dirty="0" smtClean="0">
                <a:solidFill>
                  <a:srgbClr val="002060"/>
                </a:solidFill>
              </a:rPr>
              <a:t>Compatibilité </a:t>
            </a:r>
            <a:r>
              <a:rPr lang="fr-FR" b="1" dirty="0" err="1" smtClean="0">
                <a:solidFill>
                  <a:srgbClr val="002060"/>
                </a:solidFill>
              </a:rPr>
              <a:t>forward</a:t>
            </a:r>
            <a:r>
              <a:rPr lang="fr-FR" dirty="0">
                <a:solidFill>
                  <a:schemeClr val="tx1"/>
                </a:solidFill>
              </a:rPr>
              <a:t> : </a:t>
            </a:r>
            <a:r>
              <a:rPr lang="fr-FR" dirty="0" smtClean="0">
                <a:solidFill>
                  <a:schemeClr val="tx1"/>
                </a:solidFill>
              </a:rPr>
              <a:t>Tous </a:t>
            </a:r>
            <a:r>
              <a:rPr lang="fr-FR" dirty="0">
                <a:solidFill>
                  <a:schemeClr val="tx1"/>
                </a:solidFill>
              </a:rPr>
              <a:t>les messages </a:t>
            </a:r>
            <a:r>
              <a:rPr lang="fr-FR" dirty="0" smtClean="0">
                <a:solidFill>
                  <a:schemeClr val="tx1"/>
                </a:solidFill>
              </a:rPr>
              <a:t>de la </a:t>
            </a:r>
            <a:r>
              <a:rPr lang="fr-FR" dirty="0">
                <a:solidFill>
                  <a:schemeClr val="tx1"/>
                </a:solidFill>
              </a:rPr>
              <a:t>nouvelle version sont également valides selon la version précédente du </a:t>
            </a:r>
            <a:r>
              <a:rPr lang="fr-FR" dirty="0" smtClean="0">
                <a:solidFill>
                  <a:schemeClr val="tx1"/>
                </a:solidFill>
              </a:rPr>
              <a:t>schéma</a:t>
            </a:r>
          </a:p>
          <a:p>
            <a:pPr marL="457200" lvl="0" indent="-457200">
              <a:buFont typeface="Arial" panose="020B0604020202020204" pitchFamily="34" charset="0"/>
              <a:buChar char="•"/>
            </a:pPr>
            <a:r>
              <a:rPr lang="fr-FR" b="1" dirty="0" smtClean="0">
                <a:solidFill>
                  <a:srgbClr val="002060"/>
                </a:solidFill>
              </a:rPr>
              <a:t>Compatibilité full</a:t>
            </a:r>
            <a:r>
              <a:rPr lang="fr-FR" dirty="0">
                <a:solidFill>
                  <a:schemeClr val="tx1"/>
                </a:solidFill>
              </a:rPr>
              <a:t> : </a:t>
            </a:r>
            <a:r>
              <a:rPr lang="fr-FR" dirty="0" smtClean="0">
                <a:solidFill>
                  <a:schemeClr val="tx1"/>
                </a:solidFill>
              </a:rPr>
              <a:t>La </a:t>
            </a:r>
            <a:r>
              <a:rPr lang="fr-FR" dirty="0">
                <a:solidFill>
                  <a:schemeClr val="tx1"/>
                </a:solidFill>
              </a:rPr>
              <a:t>version précédente du schéma et la nouvelle version sont toutes deux compatibles ascendante et </a:t>
            </a:r>
            <a:r>
              <a:rPr lang="fr-FR" dirty="0" smtClean="0">
                <a:solidFill>
                  <a:schemeClr val="tx1"/>
                </a:solidFill>
              </a:rPr>
              <a:t>descendante</a:t>
            </a:r>
          </a:p>
          <a:p>
            <a:pPr marL="0" lvl="0" indent="0"/>
            <a:r>
              <a:rPr lang="fr-FR" dirty="0" smtClean="0">
                <a:solidFill>
                  <a:schemeClr val="tx1"/>
                </a:solidFill>
              </a:rPr>
              <a:t>Les vérifications de compatibilité s’effectuent soit juste avec la précédente version, soit avec toutes les versions précédentes.</a:t>
            </a:r>
            <a:endParaRPr lang="fr-FR" dirty="0">
              <a:solidFill>
                <a:schemeClr val="tx1"/>
              </a:solidFill>
            </a:endParaRPr>
          </a:p>
        </p:txBody>
      </p:sp>
      <p:sp>
        <p:nvSpPr>
          <p:cNvPr id="4" name="ZoneTexte 3"/>
          <p:cNvSpPr txBox="1"/>
          <p:nvPr/>
        </p:nvSpPr>
        <p:spPr>
          <a:xfrm>
            <a:off x="544010" y="7048982"/>
            <a:ext cx="8334910" cy="338554"/>
          </a:xfrm>
          <a:prstGeom prst="rect">
            <a:avLst/>
          </a:prstGeom>
          <a:noFill/>
        </p:spPr>
        <p:txBody>
          <a:bodyPr wrap="none" rtlCol="0">
            <a:spAutoFit/>
          </a:bodyPr>
          <a:lstStyle/>
          <a:p>
            <a:r>
              <a:rPr lang="fr-FR" sz="1600" i="1" dirty="0"/>
              <a:t>https://docs.confluent.io/platform/current/schema-registry/fundamentals/schema-evolution.html</a:t>
            </a: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Choix du mode</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lnSpc>
                <a:spcPct val="120000"/>
              </a:lnSpc>
            </a:pPr>
            <a:r>
              <a:rPr lang="fr-FR" dirty="0">
                <a:solidFill>
                  <a:schemeClr val="tx1"/>
                </a:solidFill>
              </a:rPr>
              <a:t>La compatibilité </a:t>
            </a:r>
            <a:r>
              <a:rPr lang="fr-FR" dirty="0" err="1" smtClean="0">
                <a:solidFill>
                  <a:schemeClr val="tx1"/>
                </a:solidFill>
              </a:rPr>
              <a:t>backward</a:t>
            </a:r>
            <a:r>
              <a:rPr lang="fr-FR" dirty="0" smtClean="0">
                <a:solidFill>
                  <a:schemeClr val="tx1"/>
                </a:solidFill>
              </a:rPr>
              <a:t>, configuration par </a:t>
            </a:r>
            <a:r>
              <a:rPr lang="fr-FR" dirty="0">
                <a:solidFill>
                  <a:schemeClr val="tx1"/>
                </a:solidFill>
              </a:rPr>
              <a:t>défaut, </a:t>
            </a:r>
            <a:r>
              <a:rPr lang="fr-FR" dirty="0" smtClean="0">
                <a:solidFill>
                  <a:schemeClr val="tx1"/>
                </a:solidFill>
              </a:rPr>
              <a:t>est à privilégier. </a:t>
            </a:r>
          </a:p>
          <a:p>
            <a:pPr marL="457200" lvl="0" indent="-457200">
              <a:lnSpc>
                <a:spcPct val="120000"/>
              </a:lnSpc>
              <a:buFont typeface="Arial" panose="020B0604020202020204" pitchFamily="34" charset="0"/>
              <a:buChar char="•"/>
            </a:pPr>
            <a:r>
              <a:rPr lang="fr-FR" dirty="0" smtClean="0">
                <a:solidFill>
                  <a:schemeClr val="tx1"/>
                </a:solidFill>
              </a:rPr>
              <a:t>Elle permet </a:t>
            </a:r>
            <a:r>
              <a:rPr lang="fr-FR" dirty="0">
                <a:solidFill>
                  <a:schemeClr val="tx1"/>
                </a:solidFill>
              </a:rPr>
              <a:t>à un consommateur de lire les anciens </a:t>
            </a:r>
            <a:r>
              <a:rPr lang="fr-FR" dirty="0" smtClean="0">
                <a:solidFill>
                  <a:schemeClr val="tx1"/>
                </a:solidFill>
              </a:rPr>
              <a:t>messages, ce qui est compatible avec la possibilité de Kafka de s’abonner à posteriori.</a:t>
            </a:r>
          </a:p>
          <a:p>
            <a:pPr marL="457200" lvl="0" indent="-457200">
              <a:lnSpc>
                <a:spcPct val="120000"/>
              </a:lnSpc>
              <a:buFont typeface="Arial" panose="020B0604020202020204" pitchFamily="34" charset="0"/>
              <a:buChar char="•"/>
            </a:pPr>
            <a:r>
              <a:rPr lang="fr-FR" dirty="0" smtClean="0">
                <a:solidFill>
                  <a:schemeClr val="tx1"/>
                </a:solidFill>
              </a:rPr>
              <a:t>Cependant, cela oblige à upgrader les consommateurs en premier afin qu’il s’adapte à la nouvelle version du message.</a:t>
            </a:r>
          </a:p>
          <a:p>
            <a:pPr lvl="0">
              <a:lnSpc>
                <a:spcPct val="120000"/>
              </a:lnSpc>
            </a:pPr>
            <a:r>
              <a:rPr lang="fr-FR" dirty="0" smtClean="0">
                <a:solidFill>
                  <a:schemeClr val="tx1"/>
                </a:solidFill>
              </a:rPr>
              <a:t>Avec la compatibilité </a:t>
            </a:r>
            <a:r>
              <a:rPr lang="fr-FR" dirty="0" err="1" smtClean="0">
                <a:solidFill>
                  <a:schemeClr val="tx1"/>
                </a:solidFill>
              </a:rPr>
              <a:t>forward</a:t>
            </a:r>
            <a:r>
              <a:rPr lang="fr-FR" dirty="0" smtClean="0">
                <a:solidFill>
                  <a:schemeClr val="tx1"/>
                </a:solidFill>
              </a:rPr>
              <a:t>, ce sont les producteurs qui sont mis à jour en premier. Par contre, les possibilités de mises à jour sont très restrictives pour le producteur.</a:t>
            </a:r>
          </a:p>
        </p:txBody>
      </p:sp>
    </p:spTree>
    <p:extLst>
      <p:ext uri="{BB962C8B-B14F-4D97-AF65-F5344CB8AC3E}">
        <p14:creationId xmlns:p14="http://schemas.microsoft.com/office/powerpoint/2010/main" val="385140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a:xfrm>
            <a:off x="1091880" y="2331330"/>
            <a:ext cx="8459640" cy="4384800"/>
          </a:xfrm>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186078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smtClean="0"/>
              <a:t>Le consommateur doit utiliser </a:t>
            </a:r>
            <a:r>
              <a:rPr lang="fr-FR" i="1" dirty="0" err="1" smtClean="0"/>
              <a:t>AvroDeserializer</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smtClean="0">
                <a:solidFill>
                  <a:srgbClr val="002060"/>
                </a:solidFill>
                <a:latin typeface="Courier New" panose="02070309020205020404" pitchFamily="49" charset="0"/>
                <a:cs typeface="Courier New" panose="02070309020205020404" pitchFamily="49" charset="0"/>
              </a:rPr>
              <a:t>schemaRegistryClient</a:t>
            </a:r>
            <a:r>
              <a:rPr lang="fr-FR" sz="1700" b="1" dirty="0" smtClean="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b="1" dirty="0" err="1">
                <a:solidFill>
                  <a:srgbClr val="002060"/>
                </a:solidFill>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a:bodyPr>
          <a:lstStyle/>
          <a:p>
            <a:pPr lvl="0"/>
            <a:r>
              <a:rPr lang="fr-FR" dirty="0"/>
              <a:t>Kafka est souvent </a:t>
            </a:r>
            <a:r>
              <a:rPr lang="fr-FR" dirty="0" smtClean="0"/>
              <a:t>un « must-to-have » dans les architectures </a:t>
            </a:r>
            <a:r>
              <a:rPr lang="fr-FR" dirty="0"/>
              <a:t>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a:t>
            </a:r>
            <a:r>
              <a:rPr lang="fr-FR" dirty="0" smtClean="0">
                <a:solidFill>
                  <a:srgbClr val="000000"/>
                </a:solidFill>
                <a:latin typeface="Tahoma" pitchFamily="34"/>
                <a:cs typeface="Lucida Sans Unicode" pitchFamily="34"/>
              </a:rPr>
              <a:t>avec ou sans réponse</a:t>
            </a:r>
            <a:endParaRPr lang="fr-FR"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Cité dans de nombreux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dirty="0" smtClean="0">
                <a:latin typeface="Courier New" pitchFamily="49"/>
              </a:rPr>
              <a:t>class </a:t>
            </a:r>
            <a:r>
              <a:rPr lang="fr-FR" dirty="0" err="1" smtClean="0">
                <a:latin typeface="Courier New" pitchFamily="49"/>
              </a:rPr>
              <a:t>ListingConfigs</a:t>
            </a:r>
            <a:r>
              <a:rPr lang="fr-FR" dirty="0" smtClean="0">
                <a:latin typeface="Courier New" pitchFamily="49"/>
              </a:rPr>
              <a:t> {</a:t>
            </a:r>
            <a:endParaRPr lang="fr-FR" dirty="0">
              <a:latin typeface="Courier New" pitchFamily="49"/>
            </a:endParaRPr>
          </a:p>
          <a:p>
            <a:pPr lvl="0">
              <a:lnSpc>
                <a:spcPct val="100000"/>
              </a:lnSpc>
              <a:spcAft>
                <a:spcPts val="283"/>
              </a:spcAft>
            </a:pPr>
            <a:r>
              <a:rPr lang="fr-FR" dirty="0">
                <a:latin typeface="Courier New" pitchFamily="49"/>
              </a:rPr>
              <a:t>    public </a:t>
            </a:r>
            <a:r>
              <a:rPr lang="fr-FR" dirty="0" err="1">
                <a:latin typeface="Courier New" pitchFamily="49"/>
              </a:rPr>
              <a:t>static</a:t>
            </a:r>
            <a:r>
              <a:rPr lang="fr-FR" dirty="0">
                <a:latin typeface="Courier New" pitchFamily="49"/>
              </a:rPr>
              <a:t> </a:t>
            </a:r>
            <a:r>
              <a:rPr lang="fr-FR" dirty="0" err="1">
                <a:latin typeface="Courier New" pitchFamily="49"/>
              </a:rPr>
              <a:t>async</a:t>
            </a:r>
            <a:r>
              <a:rPr lang="fr-FR" dirty="0">
                <a:latin typeface="Courier New" pitchFamily="49"/>
              </a:rPr>
              <a:t> </a:t>
            </a:r>
            <a:r>
              <a:rPr lang="fr-FR" dirty="0" err="1">
                <a:latin typeface="Courier New" pitchFamily="49"/>
              </a:rPr>
              <a:t>Task</a:t>
            </a:r>
            <a:r>
              <a:rPr lang="fr-FR" dirty="0">
                <a:latin typeface="Courier New" pitchFamily="49"/>
              </a:rPr>
              <a:t> Main(string[] </a:t>
            </a:r>
            <a:r>
              <a:rPr lang="fr-FR" dirty="0" err="1">
                <a:latin typeface="Courier New" pitchFamily="49"/>
              </a:rPr>
              <a:t>args</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config = new </a:t>
            </a:r>
            <a:r>
              <a:rPr lang="fr-FR" b="1" dirty="0" err="1" smtClean="0">
                <a:solidFill>
                  <a:srgbClr val="002060"/>
                </a:solidFill>
                <a:latin typeface="Courier New" pitchFamily="49"/>
              </a:rPr>
              <a:t>AdminClientConfig</a:t>
            </a:r>
            <a:r>
              <a:rPr lang="fr-FR" b="1" dirty="0" smtClean="0">
                <a:solidFill>
                  <a:srgbClr val="002060"/>
                </a:solidFill>
                <a:latin typeface="Courier New" pitchFamily="49"/>
              </a:rPr>
              <a:t> { </a:t>
            </a:r>
            <a:r>
              <a:rPr lang="fr-FR" b="1" dirty="0" err="1" smtClean="0">
                <a:solidFill>
                  <a:srgbClr val="002060"/>
                </a:solidFill>
                <a:latin typeface="Courier New" pitchFamily="49"/>
              </a:rPr>
              <a:t>BootstrapServers</a:t>
            </a:r>
            <a:r>
              <a:rPr lang="fr-FR" b="1" dirty="0" smtClean="0">
                <a:solidFill>
                  <a:srgbClr val="002060"/>
                </a:solidFill>
                <a:latin typeface="Courier New" pitchFamily="49"/>
              </a:rPr>
              <a:t> </a:t>
            </a:r>
            <a:r>
              <a:rPr lang="fr-FR" b="1" dirty="0">
                <a:solidFill>
                  <a:srgbClr val="002060"/>
                </a:solidFill>
                <a:latin typeface="Courier New" pitchFamily="49"/>
              </a:rPr>
              <a:t>= "</a:t>
            </a:r>
            <a:r>
              <a:rPr lang="fr-FR" b="1" dirty="0" smtClean="0">
                <a:solidFill>
                  <a:srgbClr val="002060"/>
                </a:solidFill>
                <a:latin typeface="Courier New" pitchFamily="49"/>
              </a:rPr>
              <a:t>localhost:9092" };</a:t>
            </a:r>
            <a:endParaRPr lang="fr-FR" b="1" dirty="0">
              <a:solidFill>
                <a:srgbClr val="002060"/>
              </a:solidFill>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using</a:t>
            </a:r>
            <a:r>
              <a:rPr lang="fr-FR" dirty="0">
                <a:latin typeface="Courier New" pitchFamily="49"/>
              </a:rPr>
              <a:t> (var </a:t>
            </a:r>
            <a:r>
              <a:rPr lang="fr-FR" dirty="0" err="1">
                <a:latin typeface="Courier New" pitchFamily="49"/>
              </a:rPr>
              <a:t>adminClient</a:t>
            </a:r>
            <a:r>
              <a:rPr lang="fr-FR" dirty="0">
                <a:latin typeface="Courier New" pitchFamily="49"/>
              </a:rPr>
              <a:t> = new </a:t>
            </a:r>
            <a:r>
              <a:rPr lang="fr-FR" dirty="0" err="1">
                <a:latin typeface="Courier New" pitchFamily="49"/>
              </a:rPr>
              <a:t>AdminClientBuilder</a:t>
            </a:r>
            <a:r>
              <a:rPr lang="fr-FR" dirty="0">
                <a:latin typeface="Courier New" pitchFamily="49"/>
              </a:rPr>
              <a: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var </a:t>
            </a:r>
            <a:r>
              <a:rPr lang="fr-FR" dirty="0" err="1">
                <a:latin typeface="Courier New" pitchFamily="49"/>
              </a:rPr>
              <a:t>metadata</a:t>
            </a:r>
            <a:r>
              <a:rPr lang="fr-FR" dirty="0">
                <a:latin typeface="Courier New" pitchFamily="49"/>
              </a:rPr>
              <a:t> = </a:t>
            </a:r>
            <a:r>
              <a:rPr lang="fr-FR" dirty="0" err="1">
                <a:latin typeface="Courier New" pitchFamily="49"/>
              </a:rPr>
              <a:t>adminClient.GetMetadata</a:t>
            </a:r>
            <a:r>
              <a:rPr lang="fr-FR" dirty="0">
                <a:latin typeface="Courier New" pitchFamily="49"/>
              </a:rPr>
              <a:t>(</a:t>
            </a:r>
            <a:r>
              <a:rPr lang="fr-FR" dirty="0" err="1">
                <a:latin typeface="Courier New" pitchFamily="49"/>
              </a:rPr>
              <a:t>TimeSpan.FromSeconds</a:t>
            </a:r>
            <a:r>
              <a:rPr lang="fr-FR" dirty="0">
                <a:latin typeface="Courier New" pitchFamily="49"/>
              </a:rPr>
              <a:t>(10));</a:t>
            </a:r>
          </a:p>
          <a:p>
            <a:pPr lvl="0">
              <a:lnSpc>
                <a:spcPct val="100000"/>
              </a:lnSpc>
              <a:spcAft>
                <a:spcPts val="283"/>
              </a:spcAft>
            </a:pPr>
            <a:r>
              <a:rPr lang="fr-FR" dirty="0">
                <a:latin typeface="Courier New" pitchFamily="49"/>
              </a:rPr>
              <a:t>            </a:t>
            </a:r>
            <a:r>
              <a:rPr lang="fr-FR" dirty="0" err="1">
                <a:latin typeface="Courier New" pitchFamily="49"/>
              </a:rPr>
              <a:t>foreach</a:t>
            </a:r>
            <a:r>
              <a:rPr lang="fr-FR" dirty="0">
                <a:latin typeface="Courier New" pitchFamily="49"/>
              </a:rPr>
              <a:t> (var broker in </a:t>
            </a:r>
            <a:r>
              <a:rPr lang="fr-FR" dirty="0" err="1">
                <a:latin typeface="Courier New" pitchFamily="49"/>
              </a:rPr>
              <a:t>metadata.Brokers</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 </a:t>
            </a:r>
            <a:r>
              <a:rPr lang="fr-FR" dirty="0" err="1">
                <a:latin typeface="Courier New" pitchFamily="49"/>
              </a:rPr>
              <a:t>node</a:t>
            </a:r>
            <a:r>
              <a:rPr lang="fr-FR" dirty="0">
                <a:latin typeface="Courier New" pitchFamily="49"/>
              </a:rPr>
              <a:t>: {</a:t>
            </a:r>
            <a:r>
              <a:rPr lang="fr-FR" dirty="0" err="1">
                <a:latin typeface="Courier New" pitchFamily="49"/>
              </a:rPr>
              <a:t>broker.BrokerId</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var </a:t>
            </a:r>
            <a:r>
              <a:rPr lang="fr-FR" dirty="0" err="1">
                <a:latin typeface="Courier New" pitchFamily="49"/>
              </a:rPr>
              <a:t>resource</a:t>
            </a:r>
            <a:r>
              <a:rPr lang="fr-FR" dirty="0">
                <a:latin typeface="Courier New" pitchFamily="49"/>
              </a:rPr>
              <a:t> = new </a:t>
            </a:r>
            <a:r>
              <a:rPr lang="fr-FR" dirty="0" err="1">
                <a:latin typeface="Courier New" pitchFamily="49"/>
              </a:rPr>
              <a:t>ConfigResource</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Type = </a:t>
            </a:r>
            <a:r>
              <a:rPr lang="fr-FR" dirty="0" err="1">
                <a:latin typeface="Courier New" pitchFamily="49"/>
              </a:rPr>
              <a:t>ResourceType.Broker</a:t>
            </a:r>
            <a:r>
              <a:rPr lang="fr-FR" dirty="0">
                <a:latin typeface="Courier New" pitchFamily="49"/>
              </a:rPr>
              <a:t>,</a:t>
            </a:r>
          </a:p>
          <a:p>
            <a:pPr lvl="0">
              <a:lnSpc>
                <a:spcPct val="100000"/>
              </a:lnSpc>
              <a:spcAft>
                <a:spcPts val="283"/>
              </a:spcAft>
            </a:pPr>
            <a:r>
              <a:rPr lang="fr-FR" dirty="0">
                <a:latin typeface="Courier New" pitchFamily="49"/>
              </a:rPr>
              <a:t>                    Name = </a:t>
            </a:r>
            <a:r>
              <a:rPr lang="fr-FR" dirty="0" err="1">
                <a:latin typeface="Courier New" pitchFamily="49"/>
              </a:rPr>
              <a:t>broker.BrokerId.ToString</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var </a:t>
            </a:r>
            <a:r>
              <a:rPr lang="fr-FR" dirty="0" err="1">
                <a:latin typeface="Courier New" pitchFamily="49"/>
              </a:rPr>
              <a:t>describeConfigsResult</a:t>
            </a:r>
            <a:r>
              <a:rPr lang="fr-FR" dirty="0">
                <a:latin typeface="Courier New" pitchFamily="49"/>
              </a:rPr>
              <a:t> = </a:t>
            </a:r>
            <a:r>
              <a:rPr lang="fr-FR" dirty="0" err="1">
                <a:latin typeface="Courier New" pitchFamily="49"/>
              </a:rPr>
              <a:t>await</a:t>
            </a:r>
            <a:r>
              <a:rPr lang="fr-FR" dirty="0">
                <a:latin typeface="Courier New" pitchFamily="49"/>
              </a:rPr>
              <a:t> </a:t>
            </a:r>
            <a:r>
              <a:rPr lang="fr-FR" dirty="0" err="1">
                <a:latin typeface="Courier New" pitchFamily="49"/>
              </a:rPr>
              <a:t>adminClient.DescribeConfigsAsync</a:t>
            </a:r>
            <a:r>
              <a:rPr lang="fr-FR" dirty="0">
                <a:latin typeface="Courier New" pitchFamily="49"/>
              </a:rPr>
              <a:t>(new List&lt;</a:t>
            </a:r>
            <a:r>
              <a:rPr lang="fr-FR" dirty="0" err="1">
                <a:latin typeface="Courier New" pitchFamily="49"/>
              </a:rPr>
              <a:t>ConfigResource</a:t>
            </a:r>
            <a:r>
              <a:rPr lang="fr-FR" dirty="0">
                <a:latin typeface="Courier New" pitchFamily="49"/>
              </a:rPr>
              <a:t>&gt; { </a:t>
            </a:r>
            <a:r>
              <a:rPr lang="fr-FR" dirty="0" err="1">
                <a:latin typeface="Courier New" pitchFamily="49"/>
              </a:rPr>
              <a:t>resource</a:t>
            </a: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foreach</a:t>
            </a:r>
            <a:r>
              <a:rPr lang="fr-FR" dirty="0">
                <a:latin typeface="Courier New" pitchFamily="49"/>
              </a:rPr>
              <a:t> (var </a:t>
            </a:r>
            <a:r>
              <a:rPr lang="fr-FR" dirty="0" err="1">
                <a:latin typeface="Courier New" pitchFamily="49"/>
              </a:rPr>
              <a:t>configEntry</a:t>
            </a:r>
            <a:r>
              <a:rPr lang="fr-FR" dirty="0">
                <a:latin typeface="Courier New" pitchFamily="49"/>
              </a:rPr>
              <a:t> in </a:t>
            </a:r>
            <a:r>
              <a:rPr lang="fr-FR" dirty="0" err="1">
                <a:latin typeface="Courier New" pitchFamily="49"/>
              </a:rPr>
              <a:t>describeConfigsResult</a:t>
            </a:r>
            <a:r>
              <a:rPr lang="fr-FR" dirty="0">
                <a:latin typeface="Courier New" pitchFamily="49"/>
              </a:rPr>
              <a:t>[</a:t>
            </a:r>
            <a:r>
              <a:rPr lang="fr-FR" dirty="0" err="1">
                <a:latin typeface="Courier New" pitchFamily="49"/>
              </a:rPr>
              <a:t>resource</a:t>
            </a:r>
            <a:r>
              <a:rPr lang="fr-FR" dirty="0">
                <a:latin typeface="Courier New" pitchFamily="49"/>
              </a:rPr>
              <a:t>].Entries)</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a:t>
            </a:r>
            <a:r>
              <a:rPr lang="fr-FR" dirty="0" err="1">
                <a:latin typeface="Courier New" pitchFamily="49"/>
              </a:rPr>
              <a:t>configEntry.Name</a:t>
            </a:r>
            <a:r>
              <a:rPr lang="fr-FR" dirty="0">
                <a:latin typeface="Courier New" pitchFamily="49"/>
              </a:rPr>
              <a:t>} = {</a:t>
            </a:r>
            <a:r>
              <a:rPr lang="fr-FR" dirty="0" err="1">
                <a:latin typeface="Courier New" pitchFamily="49"/>
              </a:rPr>
              <a:t>configEntry.Value</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(Exception ex)</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a:t>
            </a:r>
            <a:r>
              <a:rPr lang="fr-FR" dirty="0" err="1">
                <a:latin typeface="Courier New" pitchFamily="49"/>
              </a:rPr>
              <a:t>Failed</a:t>
            </a:r>
            <a:r>
              <a:rPr lang="fr-FR" dirty="0">
                <a:latin typeface="Courier New" pitchFamily="49"/>
              </a:rPr>
              <a:t> to </a:t>
            </a:r>
            <a:r>
              <a:rPr lang="fr-FR" dirty="0" err="1">
                <a:latin typeface="Courier New" pitchFamily="49"/>
              </a:rPr>
              <a:t>describe</a:t>
            </a:r>
            <a:r>
              <a:rPr lang="fr-FR" dirty="0">
                <a:latin typeface="Courier New" pitchFamily="49"/>
              </a:rPr>
              <a:t> </a:t>
            </a:r>
            <a:r>
              <a:rPr lang="fr-FR" dirty="0" err="1">
                <a:latin typeface="Courier New" pitchFamily="49"/>
              </a:rPr>
              <a:t>configs</a:t>
            </a:r>
            <a:r>
              <a:rPr lang="fr-FR" dirty="0">
                <a:latin typeface="Courier New" pitchFamily="49"/>
              </a:rPr>
              <a:t> for broker {</a:t>
            </a:r>
            <a:r>
              <a:rPr lang="fr-FR" dirty="0" err="1">
                <a:latin typeface="Courier New" pitchFamily="49"/>
              </a:rPr>
              <a:t>broker.BrokerId</a:t>
            </a:r>
            <a:r>
              <a:rPr lang="fr-FR" dirty="0">
                <a:latin typeface="Courier New" pitchFamily="49"/>
              </a:rPr>
              <a:t>}: {</a:t>
            </a:r>
            <a:r>
              <a:rPr lang="fr-FR" dirty="0" err="1">
                <a:latin typeface="Courier New" pitchFamily="49"/>
              </a:rPr>
              <a:t>ex.Message</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a:xfrm>
            <a:off x="1091880" y="2261880"/>
            <a:ext cx="8459640" cy="4210383"/>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Mécanismes</a:t>
            </a:r>
            <a:r>
              <a:rPr lang="fr-FR" dirty="0"/>
              <a:t> </a:t>
            </a:r>
            <a:r>
              <a:rPr lang="fr-FR" b="1" dirty="0">
                <a:solidFill>
                  <a:srgbClr val="0D1F63"/>
                </a:solidFill>
              </a:rPr>
              <a:t>de</a:t>
            </a:r>
            <a:r>
              <a:rPr lang="fr-FR" dirty="0"/>
              <a:t> </a:t>
            </a:r>
            <a:r>
              <a:rPr lang="fr-FR" b="1" dirty="0">
                <a:solidFill>
                  <a:srgbClr val="0D1F63"/>
                </a:solidFill>
              </a:rPr>
              <a:t>réplication</a:t>
            </a:r>
          </a:p>
          <a:p>
            <a:pPr lvl="0" indent="-311040" algn="ctr">
              <a:lnSpc>
                <a:spcPct val="95000"/>
              </a:lnSpc>
              <a:spcAft>
                <a:spcPts val="0"/>
              </a:spcAft>
            </a:pPr>
            <a:r>
              <a:rPr lang="fr-FR" i="1" dirty="0"/>
              <a:t>At Most One, At Least One</a:t>
            </a:r>
          </a:p>
          <a:p>
            <a:pPr lvl="0" indent="-311040" algn="ctr">
              <a:lnSpc>
                <a:spcPct val="95000"/>
              </a:lnSpc>
              <a:spcAft>
                <a:spcPts val="0"/>
              </a:spcAft>
            </a:pPr>
            <a:r>
              <a:rPr lang="fr-FR" i="1" dirty="0" err="1"/>
              <a:t>Exactly</a:t>
            </a:r>
            <a:r>
              <a:rPr lang="fr-FR" i="1" dirty="0"/>
              <a:t> Once</a:t>
            </a:r>
          </a:p>
          <a:p>
            <a:pPr lvl="0" indent="-311040" algn="ctr">
              <a:lnSpc>
                <a:spcPct val="95000"/>
              </a:lnSpc>
              <a:spcAft>
                <a:spcPts val="0"/>
              </a:spcAft>
            </a:pPr>
            <a:r>
              <a:rPr lang="fr-FR" dirty="0"/>
              <a:t>Débit, latence, </a:t>
            </a:r>
            <a:r>
              <a:rPr lang="fr-FR" dirty="0" smtClean="0"/>
              <a:t>durabilité</a:t>
            </a:r>
          </a:p>
          <a:p>
            <a:pPr indent="-311040" algn="ctr">
              <a:lnSpc>
                <a:spcPct val="95000"/>
              </a:lnSpc>
              <a:spcAft>
                <a:spcPts val="0"/>
              </a:spcAft>
            </a:pPr>
            <a:r>
              <a:rPr lang="fr-FR" dirty="0"/>
              <a:t>Stockage et rétention</a:t>
            </a:r>
          </a:p>
          <a:p>
            <a:pPr lvl="0" indent="-311040" algn="ctr">
              <a:lnSpc>
                <a:spcPct val="95000"/>
              </a:lnSpc>
              <a:spcAft>
                <a:spcPts val="0"/>
              </a:spcAft>
            </a:pPr>
            <a:endParaRPr lang="fr-FR" dirty="0"/>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a:xfrm>
            <a:off x="1091880" y="2261880"/>
            <a:ext cx="8459640" cy="4210383"/>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Mécanismes de réplication</a:t>
            </a:r>
          </a:p>
          <a:p>
            <a:pPr lvl="0" indent="-311040" algn="ctr">
              <a:lnSpc>
                <a:spcPct val="95000"/>
              </a:lnSpc>
              <a:spcAft>
                <a:spcPts val="0"/>
              </a:spcAft>
            </a:pPr>
            <a:r>
              <a:rPr lang="fr-FR" b="1" i="1" dirty="0">
                <a:solidFill>
                  <a:srgbClr val="0D1F63"/>
                </a:solidFill>
              </a:rPr>
              <a:t>At Most Once, At Least Once</a:t>
            </a:r>
          </a:p>
          <a:p>
            <a:pPr lvl="0" indent="-311040" algn="ctr">
              <a:lnSpc>
                <a:spcPct val="95000"/>
              </a:lnSpc>
              <a:spcAft>
                <a:spcPts val="0"/>
              </a:spcAft>
            </a:pPr>
            <a:r>
              <a:rPr lang="fr-FR" i="1" dirty="0" err="1"/>
              <a:t>Exactly</a:t>
            </a:r>
            <a:r>
              <a:rPr lang="fr-FR" i="1" dirty="0"/>
              <a:t> Once</a:t>
            </a:r>
          </a:p>
          <a:p>
            <a:pPr lvl="0" indent="-311040" algn="ctr">
              <a:lnSpc>
                <a:spcPct val="95000"/>
              </a:lnSpc>
              <a:spcAft>
                <a:spcPts val="0"/>
              </a:spcAft>
            </a:pPr>
            <a:r>
              <a:rPr lang="fr-FR" dirty="0"/>
              <a:t>Débit, latence, </a:t>
            </a:r>
            <a:r>
              <a:rPr lang="fr-FR" dirty="0" smtClean="0"/>
              <a:t>durabilité</a:t>
            </a:r>
          </a:p>
          <a:p>
            <a:pPr indent="-311040" algn="ctr">
              <a:lnSpc>
                <a:spcPct val="95000"/>
              </a:lnSpc>
              <a:spcAft>
                <a:spcPts val="0"/>
              </a:spcAft>
            </a:pPr>
            <a:r>
              <a:rPr lang="fr-FR" dirty="0"/>
              <a:t>Stockage et rétention</a:t>
            </a:r>
          </a:p>
          <a:p>
            <a:pPr lvl="0" indent="-311040" algn="ctr">
              <a:lnSpc>
                <a:spcPct val="95000"/>
              </a:lnSpc>
              <a:spcAft>
                <a:spcPts val="0"/>
              </a:spcAft>
            </a:pPr>
            <a:endParaRPr lang="fr-FR" dirty="0"/>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a:xfrm>
            <a:off x="1091880" y="2261880"/>
            <a:ext cx="8459640" cy="4210383"/>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Mécanismes de réplication</a:t>
            </a:r>
          </a:p>
          <a:p>
            <a:pPr lvl="0" indent="-311040" algn="ctr">
              <a:lnSpc>
                <a:spcPct val="95000"/>
              </a:lnSpc>
              <a:spcAft>
                <a:spcPts val="0"/>
              </a:spcAft>
            </a:pPr>
            <a:r>
              <a:rPr lang="fr-FR" i="1" dirty="0"/>
              <a:t>At Most Once, At Least Once</a:t>
            </a:r>
          </a:p>
          <a:p>
            <a:pPr lvl="0" indent="-311040" algn="ctr">
              <a:lnSpc>
                <a:spcPct val="95000"/>
              </a:lnSpc>
              <a:spcAft>
                <a:spcPts val="0"/>
              </a:spcAft>
            </a:pPr>
            <a:r>
              <a:rPr lang="fr-FR" b="1" i="1" dirty="0" err="1">
                <a:solidFill>
                  <a:srgbClr val="0D1F63"/>
                </a:solidFill>
              </a:rPr>
              <a:t>Exactly</a:t>
            </a:r>
            <a:r>
              <a:rPr lang="fr-FR" b="1" i="1" dirty="0">
                <a:solidFill>
                  <a:srgbClr val="0D1F63"/>
                </a:solidFill>
              </a:rPr>
              <a:t> Once</a:t>
            </a:r>
          </a:p>
          <a:p>
            <a:pPr lvl="0" indent="-311040" algn="ctr">
              <a:lnSpc>
                <a:spcPct val="95000"/>
              </a:lnSpc>
              <a:spcAft>
                <a:spcPts val="0"/>
              </a:spcAft>
            </a:pPr>
            <a:r>
              <a:rPr lang="fr-FR" dirty="0"/>
              <a:t>Débit, latence, </a:t>
            </a:r>
            <a:r>
              <a:rPr lang="fr-FR" dirty="0" smtClean="0"/>
              <a:t>durabilité</a:t>
            </a:r>
          </a:p>
          <a:p>
            <a:pPr indent="-311040" algn="ctr">
              <a:lnSpc>
                <a:spcPct val="95000"/>
              </a:lnSpc>
              <a:spcAft>
                <a:spcPts val="0"/>
              </a:spcAft>
            </a:pPr>
            <a:r>
              <a:rPr lang="fr-FR" dirty="0"/>
              <a:t>Stockage et rétention</a:t>
            </a:r>
          </a:p>
          <a:p>
            <a:pPr lvl="0" indent="-311040" algn="ctr">
              <a:lnSpc>
                <a:spcPct val="95000"/>
              </a:lnSpc>
              <a:spcAft>
                <a:spcPts val="0"/>
              </a:spcAft>
            </a:pPr>
            <a:endParaRPr lang="fr-FR" dirty="0"/>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397960"/>
            <a:ext cx="8459640" cy="2719440"/>
          </a:xfrm>
        </p:spPr>
        <p:txBody>
          <a:bodyPr vert="horz">
            <a:normAutofit fontScale="92500" lnSpcReduction="20000"/>
          </a:bodyPr>
          <a:lstStyle/>
          <a:p>
            <a:pPr lvl="0"/>
            <a:r>
              <a:rPr lang="fr-FR" dirty="0"/>
              <a:t>Lorsque un consommateur produit vers un autre topic, on peut utiliser les transactions afin d’écrire </a:t>
            </a:r>
            <a:r>
              <a:rPr lang="fr-FR" dirty="0" smtClean="0"/>
              <a:t>l’offset dans </a:t>
            </a:r>
            <a:r>
              <a:rPr lang="fr-FR" dirty="0"/>
              <a:t>la même transaction que </a:t>
            </a:r>
            <a:r>
              <a:rPr lang="fr-FR" dirty="0" smtClean="0"/>
              <a:t>les messages </a:t>
            </a:r>
            <a:r>
              <a:rPr lang="fr-FR" dirty="0"/>
              <a:t>topic de sortie</a:t>
            </a:r>
          </a:p>
          <a:p>
            <a:pPr lvl="1"/>
            <a:r>
              <a:rPr lang="fr-FR" dirty="0"/>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5" name="Forme libre 4"/>
          <p:cNvSpPr/>
          <p:nvPr/>
        </p:nvSpPr>
        <p:spPr>
          <a:xfrm>
            <a:off x="273538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686963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398315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Processor</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343054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591671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564776"/>
            <a:ext cx="8459640" cy="1574344"/>
          </a:xfrm>
        </p:spPr>
        <p:txBody>
          <a:bodyPr vert="horz"/>
          <a:lstStyle/>
          <a:p>
            <a:pPr lvl="0"/>
            <a:r>
              <a:rPr lang="fr-FR" sz="3200" dirty="0" smtClean="0"/>
              <a:t>Consommateur / Producteur</a:t>
            </a:r>
            <a:br>
              <a:rPr lang="fr-FR" sz="3200" dirty="0" smtClean="0"/>
            </a:br>
            <a:r>
              <a:rPr lang="fr-FR" sz="3200" dirty="0" smtClean="0">
                <a:sym typeface="Wingdings" panose="05000000000000000000" pitchFamily="2" charset="2"/>
              </a:rPr>
              <a:t></a:t>
            </a:r>
            <a:br>
              <a:rPr lang="fr-FR" sz="3200" dirty="0" smtClean="0">
                <a:sym typeface="Wingdings" panose="05000000000000000000" pitchFamily="2" charset="2"/>
              </a:rPr>
            </a:br>
            <a:r>
              <a:rPr lang="fr-FR" sz="3200" dirty="0" err="1" smtClean="0">
                <a:sym typeface="Wingdings" panose="05000000000000000000" pitchFamily="2" charset="2"/>
              </a:rPr>
              <a:t>Streamprocessor</a:t>
            </a:r>
            <a:endParaRPr lang="fr-FR" sz="3200"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producer.SendOffsetsToTransaction</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consumer.Assignment.Select</a:t>
            </a:r>
            <a:r>
              <a:rPr lang="fr-FR" b="1" dirty="0">
                <a:solidFill>
                  <a:srgbClr val="002060"/>
                </a:solidFill>
                <a:latin typeface="Courier New" pitchFamily="49"/>
              </a:rPr>
              <a:t>(a =&gt; new </a:t>
            </a:r>
            <a:r>
              <a:rPr lang="fr-FR" b="1" dirty="0" err="1">
                <a:solidFill>
                  <a:srgbClr val="002060"/>
                </a:solidFill>
                <a:latin typeface="Courier New" pitchFamily="49"/>
              </a:rPr>
              <a:t>TopicPartitionOffset</a:t>
            </a:r>
            <a:r>
              <a:rPr lang="fr-FR" b="1" dirty="0">
                <a:solidFill>
                  <a:srgbClr val="002060"/>
                </a:solidFill>
                <a:latin typeface="Courier New" pitchFamily="49"/>
              </a:rPr>
              <a:t>(a, </a:t>
            </a:r>
            <a:r>
              <a:rPr lang="fr-FR" b="1" dirty="0" err="1">
                <a:solidFill>
                  <a:srgbClr val="002060"/>
                </a:solidFill>
                <a:latin typeface="Courier New" pitchFamily="49"/>
              </a:rPr>
              <a:t>consumer.Position</a:t>
            </a:r>
            <a:r>
              <a:rPr lang="fr-FR" b="1" dirty="0">
                <a:solidFill>
                  <a:srgbClr val="002060"/>
                </a:solidFill>
                <a:latin typeface="Courier New" pitchFamily="49"/>
              </a:rPr>
              <a:t>(a))),</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consumer.ConsumerGroupMetadata</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DefaultTimeout</a:t>
            </a:r>
            <a:r>
              <a:rPr lang="fr-FR" b="1" dirty="0">
                <a:solidFill>
                  <a:srgbClr val="002060"/>
                </a:solidFill>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smtClean="0">
                <a:solidFill>
                  <a:srgbClr val="002060"/>
                </a:solidFill>
                <a:latin typeface="Courier New" pitchFamily="49"/>
              </a:rPr>
              <a:t>             </a:t>
            </a:r>
            <a:r>
              <a:rPr lang="fr-FR" b="1" dirty="0" err="1">
                <a:solidFill>
                  <a:srgbClr val="002060"/>
                </a:solidFill>
                <a:latin typeface="Courier New" pitchFamily="49"/>
              </a:rPr>
              <a:t>producer.CommitTransaction</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a:xfrm>
            <a:off x="1091880" y="2261880"/>
            <a:ext cx="8459640" cy="4210383"/>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Mécanismes de réplication</a:t>
            </a:r>
          </a:p>
          <a:p>
            <a:pPr lvl="0" indent="-311040" algn="ctr">
              <a:lnSpc>
                <a:spcPct val="95000"/>
              </a:lnSpc>
              <a:spcAft>
                <a:spcPts val="0"/>
              </a:spcAft>
            </a:pPr>
            <a:r>
              <a:rPr lang="fr-FR" i="1" dirty="0"/>
              <a:t>At Most Once, At Least Once</a:t>
            </a:r>
          </a:p>
          <a:p>
            <a:pPr lvl="0" indent="-311040" algn="ctr">
              <a:lnSpc>
                <a:spcPct val="95000"/>
              </a:lnSpc>
              <a:spcAft>
                <a:spcPts val="0"/>
              </a:spcAft>
            </a:pPr>
            <a:r>
              <a:rPr lang="fr-FR" i="1" dirty="0" err="1"/>
              <a:t>Exactly</a:t>
            </a:r>
            <a:r>
              <a:rPr lang="fr-FR" i="1" dirty="0"/>
              <a:t> Once</a:t>
            </a:r>
          </a:p>
          <a:p>
            <a:pPr lvl="0" indent="-311040" algn="ctr">
              <a:lnSpc>
                <a:spcPct val="95000"/>
              </a:lnSpc>
              <a:spcAft>
                <a:spcPts val="0"/>
              </a:spcAft>
            </a:pPr>
            <a:r>
              <a:rPr lang="fr-FR" b="1" dirty="0">
                <a:solidFill>
                  <a:srgbClr val="0D1F63"/>
                </a:solidFill>
              </a:rPr>
              <a:t>Débit, latence, </a:t>
            </a:r>
            <a:r>
              <a:rPr lang="fr-FR" b="1" dirty="0" smtClean="0">
                <a:solidFill>
                  <a:srgbClr val="0D1F63"/>
                </a:solidFill>
              </a:rPr>
              <a:t>durabilité</a:t>
            </a:r>
          </a:p>
          <a:p>
            <a:pPr indent="-311040" algn="ctr">
              <a:lnSpc>
                <a:spcPct val="95000"/>
              </a:lnSpc>
              <a:spcAft>
                <a:spcPts val="0"/>
              </a:spcAft>
            </a:pPr>
            <a:r>
              <a:rPr lang="fr-FR" dirty="0"/>
              <a:t>Stockage et rétention</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a:xfrm>
            <a:off x="1091880" y="2261880"/>
            <a:ext cx="8459640" cy="3742563"/>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Mécanismes de réplication</a:t>
            </a:r>
          </a:p>
          <a:p>
            <a:pPr lvl="0" indent="-311040" algn="ctr">
              <a:lnSpc>
                <a:spcPct val="95000"/>
              </a:lnSpc>
              <a:spcAft>
                <a:spcPts val="0"/>
              </a:spcAft>
            </a:pPr>
            <a:r>
              <a:rPr lang="fr-FR" i="1" dirty="0"/>
              <a:t>At Most Once, At Least Once</a:t>
            </a:r>
          </a:p>
          <a:p>
            <a:pPr lvl="0" indent="-311040" algn="ctr">
              <a:lnSpc>
                <a:spcPct val="95000"/>
              </a:lnSpc>
              <a:spcAft>
                <a:spcPts val="0"/>
              </a:spcAft>
            </a:pPr>
            <a:r>
              <a:rPr lang="fr-FR" i="1" dirty="0" err="1"/>
              <a:t>Exactly</a:t>
            </a:r>
            <a:r>
              <a:rPr lang="fr-FR" i="1" dirty="0"/>
              <a:t> Once</a:t>
            </a:r>
          </a:p>
          <a:p>
            <a:pPr lvl="0" indent="-311040" algn="ctr">
              <a:lnSpc>
                <a:spcPct val="95000"/>
              </a:lnSpc>
              <a:spcAft>
                <a:spcPts val="0"/>
              </a:spcAft>
            </a:pPr>
            <a:r>
              <a:rPr lang="fr-FR" dirty="0"/>
              <a:t>Débit, latence, </a:t>
            </a:r>
            <a:r>
              <a:rPr lang="fr-FR" dirty="0"/>
              <a:t>durabilité</a:t>
            </a:r>
          </a:p>
          <a:p>
            <a:pPr lvl="0" indent="-311040" algn="ctr">
              <a:lnSpc>
                <a:spcPct val="95000"/>
              </a:lnSpc>
              <a:spcAft>
                <a:spcPts val="0"/>
              </a:spcAft>
            </a:pPr>
            <a:r>
              <a:rPr lang="fr-FR" b="1" dirty="0" smtClean="0">
                <a:solidFill>
                  <a:srgbClr val="0D1F63"/>
                </a:solidFill>
              </a:rPr>
              <a:t>Stockage et rétention</a:t>
            </a:r>
            <a:endParaRPr lang="fr-FR" b="1" dirty="0">
              <a:solidFill>
                <a:srgbClr val="0D1F63"/>
              </a:solidFill>
            </a:endParaRPr>
          </a:p>
          <a:p>
            <a:pPr lvl="0" indent="-311040" algn="ctr">
              <a:lnSpc>
                <a:spcPct val="95000"/>
              </a:lnSpc>
              <a:spcAft>
                <a:spcPts val="0"/>
              </a:spcAft>
            </a:pPr>
            <a:endParaRPr lang="fr-FR" dirty="0"/>
          </a:p>
        </p:txBody>
      </p:sp>
    </p:spTree>
    <p:extLst>
      <p:ext uri="{BB962C8B-B14F-4D97-AF65-F5344CB8AC3E}">
        <p14:creationId xmlns:p14="http://schemas.microsoft.com/office/powerpoint/2010/main" val="209146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extLst>
      <p:ext uri="{BB962C8B-B14F-4D97-AF65-F5344CB8AC3E}">
        <p14:creationId xmlns:p14="http://schemas.microsoft.com/office/powerpoint/2010/main" val="92963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extLst>
      <p:ext uri="{BB962C8B-B14F-4D97-AF65-F5344CB8AC3E}">
        <p14:creationId xmlns:p14="http://schemas.microsoft.com/office/powerpoint/2010/main" val="138098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smtClean="0"/>
              <a:t>Pour </a:t>
            </a:r>
            <a:r>
              <a:rPr lang="fr-FR" dirty="0"/>
              <a:t>accélérer la </a:t>
            </a:r>
            <a:r>
              <a:rPr lang="fr-FR" dirty="0" smtClean="0"/>
              <a:t>purge des messages obsolètes, </a:t>
            </a:r>
            <a:r>
              <a:rPr lang="fr-FR" dirty="0"/>
              <a:t>Kafka utilise les </a:t>
            </a:r>
            <a:r>
              <a:rPr lang="fr-FR" b="1" i="1" dirty="0">
                <a:solidFill>
                  <a:srgbClr val="0D1F63"/>
                </a:solidFill>
              </a:rPr>
              <a:t>segments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segments sont des fragments de partition au maximum de 1Go et au maximum d’une semaine de données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 de l’écriture d’un segment, lorsque la </a:t>
            </a:r>
            <a:r>
              <a:rPr lang="fr-FR" sz="2800" dirty="0" smtClean="0">
                <a:solidFill>
                  <a:srgbClr val="000000"/>
                </a:solidFill>
                <a:latin typeface="Tahoma" pitchFamily="34"/>
                <a:cs typeface="Lucida Sans Unicode" pitchFamily="34"/>
              </a:rPr>
              <a:t>limite de taille est </a:t>
            </a:r>
            <a:r>
              <a:rPr lang="fr-FR" sz="2800" dirty="0">
                <a:solidFill>
                  <a:srgbClr val="000000"/>
                </a:solidFill>
                <a:latin typeface="Tahoma" pitchFamily="34"/>
                <a:cs typeface="Lucida Sans Unicode" pitchFamily="34"/>
              </a:rPr>
              <a:t>atteinte, le broker ferme le fichier. Il devient éligible pour la purge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Il existe donc un seul </a:t>
            </a:r>
            <a:r>
              <a:rPr lang="fr-FR" sz="2800" i="1" dirty="0">
                <a:solidFill>
                  <a:srgbClr val="000000"/>
                </a:solidFill>
                <a:latin typeface="Tahoma" pitchFamily="34"/>
                <a:cs typeface="Lucida Sans Unicode" pitchFamily="34"/>
              </a:rPr>
              <a:t>segment actif</a:t>
            </a:r>
            <a:r>
              <a:rPr lang="fr-FR" sz="2800" dirty="0">
                <a:solidFill>
                  <a:srgbClr val="000000"/>
                </a:solidFill>
                <a:latin typeface="Tahoma" pitchFamily="34"/>
                <a:cs typeface="Lucida Sans Unicode" pitchFamily="34"/>
              </a:rPr>
              <a:t> qui d’ailleurs ne peut pas être purgé</a:t>
            </a:r>
          </a:p>
        </p:txBody>
      </p:sp>
    </p:spTree>
    <p:extLst>
      <p:ext uri="{BB962C8B-B14F-4D97-AF65-F5344CB8AC3E}">
        <p14:creationId xmlns:p14="http://schemas.microsoft.com/office/powerpoint/2010/main" val="7169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extLst>
      <p:ext uri="{BB962C8B-B14F-4D97-AF65-F5344CB8AC3E}">
        <p14:creationId xmlns:p14="http://schemas.microsoft.com/office/powerpoint/2010/main" val="1735390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extLst>
      <p:ext uri="{BB962C8B-B14F-4D97-AF65-F5344CB8AC3E}">
        <p14:creationId xmlns:p14="http://schemas.microsoft.com/office/powerpoint/2010/main" val="2899227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smtClean="0"/>
              <a:t>La p</a:t>
            </a:r>
            <a:r>
              <a:rPr lang="fr-FR" dirty="0" smtClean="0"/>
              <a:t>ropriété </a:t>
            </a:r>
            <a:r>
              <a:rPr lang="fr-FR" b="1" i="1" dirty="0" err="1" smtClean="0">
                <a:solidFill>
                  <a:srgbClr val="002060"/>
                </a:solidFill>
              </a:rPr>
              <a:t>log.cleanup.policy</a:t>
            </a:r>
            <a:r>
              <a:rPr lang="fr-FR" dirty="0" smtClean="0"/>
              <a:t> détermine la stratégie de purge </a:t>
            </a:r>
            <a:r>
              <a:rPr lang="fr-FR" dirty="0"/>
              <a:t>:</a:t>
            </a:r>
          </a:p>
          <a:p>
            <a:pPr lvl="0"/>
            <a:r>
              <a:rPr lang="fr-FR" dirty="0" smtClean="0"/>
              <a:t>Les valeurs possibles sont :</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delete</a:t>
            </a:r>
            <a:r>
              <a:rPr lang="fr-FR" sz="2800" dirty="0">
                <a:solidFill>
                  <a:srgbClr val="000000"/>
                </a:solidFill>
                <a:latin typeface="Tahoma" pitchFamily="34"/>
                <a:cs typeface="Lucida Sans Unicode" pitchFamily="34"/>
              </a:rPr>
              <a:t> (défaut) </a:t>
            </a:r>
            <a:r>
              <a:rPr lang="fr-FR" sz="2800" dirty="0" smtClean="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Suppression </a:t>
            </a:r>
            <a:r>
              <a:rPr lang="fr-FR" sz="3200" dirty="0">
                <a:solidFill>
                  <a:srgbClr val="000000"/>
                </a:solidFill>
                <a:latin typeface="Tahoma" pitchFamily="34"/>
                <a:cs typeface="Lucida Sans Unicode" pitchFamily="34"/>
              </a:rPr>
              <a:t>des vieux segments en fonction de l’âge </a:t>
            </a:r>
            <a:r>
              <a:rPr lang="fr-FR" sz="3200" dirty="0" smtClean="0">
                <a:solidFill>
                  <a:srgbClr val="000000"/>
                </a:solidFill>
                <a:latin typeface="Tahoma" pitchFamily="34"/>
                <a:cs typeface="Lucida Sans Unicode" pitchFamily="34"/>
              </a:rPr>
              <a:t>ou de </a:t>
            </a:r>
            <a:r>
              <a:rPr lang="fr-FR" sz="3200" dirty="0">
                <a:solidFill>
                  <a:srgbClr val="000000"/>
                </a:solidFill>
                <a:latin typeface="Tahoma" pitchFamily="34"/>
                <a:cs typeface="Lucida Sans Unicode" pitchFamily="34"/>
              </a:rPr>
              <a:t>la taille </a:t>
            </a:r>
            <a:r>
              <a:rPr lang="fr-FR" sz="3200" dirty="0" smtClean="0">
                <a:solidFill>
                  <a:srgbClr val="000000"/>
                </a:solidFill>
                <a:latin typeface="Tahoma" pitchFamily="34"/>
                <a:cs typeface="Lucida Sans Unicode" pitchFamily="34"/>
              </a:rPr>
              <a:t>de la partition</a:t>
            </a:r>
            <a:endParaRPr lang="fr-FR" sz="32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D1F63"/>
                </a:solidFill>
                <a:latin typeface="Tahoma" pitchFamily="34"/>
                <a:cs typeface="Lucida Sans Unicode" pitchFamily="34"/>
              </a:rPr>
              <a:t>c</a:t>
            </a:r>
            <a:r>
              <a:rPr lang="fr-FR" sz="3200" b="1" i="1" dirty="0" smtClean="0">
                <a:solidFill>
                  <a:srgbClr val="0D1F63"/>
                </a:solidFill>
                <a:latin typeface="Tahoma" pitchFamily="34"/>
                <a:cs typeface="Lucida Sans Unicode" pitchFamily="34"/>
              </a:rPr>
              <a:t>ompact : </a:t>
            </a:r>
            <a:r>
              <a:rPr lang="fr-FR" sz="3200" dirty="0" smtClean="0">
                <a:solidFill>
                  <a:srgbClr val="000000"/>
                </a:solidFill>
                <a:latin typeface="Tahoma" pitchFamily="34"/>
                <a:cs typeface="Lucida Sans Unicode" pitchFamily="34"/>
              </a:rPr>
              <a:t>Suppression </a:t>
            </a:r>
            <a:r>
              <a:rPr lang="fr-FR" sz="3200" dirty="0">
                <a:solidFill>
                  <a:srgbClr val="000000"/>
                </a:solidFill>
                <a:latin typeface="Tahoma" pitchFamily="34"/>
                <a:cs typeface="Lucida Sans Unicode" pitchFamily="34"/>
              </a:rPr>
              <a:t>basée sur les clés des messages quelque soit l’âge et la taille des données</a:t>
            </a:r>
          </a:p>
          <a:p>
            <a:pPr lvl="0"/>
            <a:endParaRPr lang="fr-FR" dirty="0"/>
          </a:p>
          <a:p>
            <a:pPr lvl="0"/>
            <a:r>
              <a:rPr lang="fr-FR" dirty="0"/>
              <a:t>Possibilité de combiner les 2 stratégies (</a:t>
            </a:r>
            <a:r>
              <a:rPr lang="fr-FR" dirty="0" err="1"/>
              <a:t>delete</a:t>
            </a:r>
            <a:r>
              <a:rPr lang="fr-FR" dirty="0"/>
              <a:t> </a:t>
            </a:r>
            <a:r>
              <a:rPr lang="fr-FR" dirty="0" smtClean="0"/>
              <a:t>et </a:t>
            </a:r>
            <a:r>
              <a:rPr lang="fr-FR" dirty="0"/>
              <a:t>compact)</a:t>
            </a:r>
          </a:p>
        </p:txBody>
      </p:sp>
    </p:spTree>
    <p:extLst>
      <p:ext uri="{BB962C8B-B14F-4D97-AF65-F5344CB8AC3E}">
        <p14:creationId xmlns:p14="http://schemas.microsoft.com/office/powerpoint/2010/main" val="171037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dirty="0"/>
              <a:t>La stratégie </a:t>
            </a:r>
            <a:r>
              <a:rPr lang="fr-FR" i="1" dirty="0" err="1"/>
              <a:t>delete</a:t>
            </a:r>
            <a:r>
              <a:rPr lang="fr-FR" dirty="0"/>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log.retention.bytes</a:t>
            </a:r>
            <a:r>
              <a:rPr lang="fr-FR" sz="3200" dirty="0">
                <a:solidFill>
                  <a:srgbClr val="000000"/>
                </a:solidFill>
                <a:latin typeface="Tahoma" pitchFamily="34"/>
                <a:cs typeface="Lucida Sans Unicode" pitchFamily="34"/>
              </a:rPr>
              <a:t> (défaut -1 : </a:t>
            </a:r>
            <a:r>
              <a:rPr lang="fr-FR" sz="3200" dirty="0" err="1">
                <a:solidFill>
                  <a:srgbClr val="000000"/>
                </a:solidFill>
                <a:latin typeface="Tahoma" pitchFamily="34"/>
                <a:cs typeface="Lucida Sans Unicode" pitchFamily="34"/>
              </a:rPr>
              <a:t>infinite</a:t>
            </a:r>
            <a:r>
              <a:rPr lang="fr-FR" sz="3200"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D1F63"/>
                </a:solidFill>
                <a:latin typeface="Tahoma" pitchFamily="34"/>
                <a:cs typeface="Lucida Sans Unicode" pitchFamily="34"/>
              </a:rPr>
              <a:t>log.retention.ms</a:t>
            </a:r>
            <a:r>
              <a:rPr lang="fr-FR" sz="2800"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défaut </a:t>
            </a:r>
            <a:r>
              <a:rPr lang="fr-FR" sz="3200" dirty="0" err="1">
                <a:solidFill>
                  <a:srgbClr val="000000"/>
                </a:solidFill>
                <a:latin typeface="Tahoma" pitchFamily="34"/>
                <a:cs typeface="Lucida Sans Unicode" pitchFamily="34"/>
              </a:rPr>
              <a:t>null</a:t>
            </a:r>
            <a:r>
              <a:rPr lang="fr-FR" sz="3200"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log.retention.minutes</a:t>
            </a:r>
            <a:r>
              <a:rPr lang="fr-FR" sz="2800"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défaut </a:t>
            </a:r>
            <a:r>
              <a:rPr lang="fr-FR" sz="3200" dirty="0" err="1">
                <a:solidFill>
                  <a:srgbClr val="000000"/>
                </a:solidFill>
                <a:latin typeface="Tahoma" pitchFamily="34"/>
                <a:cs typeface="Lucida Sans Unicode" pitchFamily="34"/>
              </a:rPr>
              <a:t>null</a:t>
            </a:r>
            <a:r>
              <a:rPr lang="fr-FR" sz="3200"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log.retention.hours</a:t>
            </a:r>
            <a:r>
              <a:rPr lang="fr-FR" sz="2800"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défaut 168, 1 semaine)</a:t>
            </a:r>
          </a:p>
          <a:p>
            <a:pPr lvl="0"/>
            <a:endParaRPr lang="fr-FR" dirty="0"/>
          </a:p>
          <a:p>
            <a:pPr lvl="0"/>
            <a:r>
              <a:rPr lang="fr-FR" dirty="0"/>
              <a:t>=&gt; </a:t>
            </a:r>
            <a:r>
              <a:rPr lang="fr-FR" dirty="0" smtClean="0"/>
              <a:t>Contrôle </a:t>
            </a:r>
            <a:r>
              <a:rPr lang="fr-FR" dirty="0"/>
              <a:t>de l’usage disque</a:t>
            </a:r>
          </a:p>
        </p:txBody>
      </p:sp>
    </p:spTree>
    <p:extLst>
      <p:ext uri="{BB962C8B-B14F-4D97-AF65-F5344CB8AC3E}">
        <p14:creationId xmlns:p14="http://schemas.microsoft.com/office/powerpoint/2010/main" val="338638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Avec la </a:t>
            </a:r>
            <a:r>
              <a:rPr lang="fr-FR" dirty="0"/>
              <a:t>stratégie de rétention </a:t>
            </a:r>
            <a:r>
              <a:rPr lang="fr-FR" b="1" i="1" dirty="0">
                <a:solidFill>
                  <a:srgbClr val="0D1F63"/>
                </a:solidFill>
              </a:rPr>
              <a:t>compact</a:t>
            </a:r>
            <a:r>
              <a:rPr lang="fr-FR" dirty="0"/>
              <a:t>, </a:t>
            </a:r>
            <a:r>
              <a:rPr lang="fr-FR" dirty="0" err="1" smtClean="0"/>
              <a:t>kafka</a:t>
            </a:r>
            <a:r>
              <a:rPr lang="fr-FR" dirty="0" smtClean="0"/>
              <a:t> ne conserve que la valeur la </a:t>
            </a:r>
            <a:r>
              <a:rPr lang="fr-FR" dirty="0"/>
              <a:t>plus </a:t>
            </a:r>
            <a:r>
              <a:rPr lang="fr-FR" dirty="0" smtClean="0"/>
              <a:t>récente </a:t>
            </a:r>
            <a:r>
              <a:rPr lang="fr-FR" dirty="0"/>
              <a:t>pour chaque clé du </a:t>
            </a:r>
            <a:r>
              <a:rPr lang="fr-FR" i="1" dirty="0"/>
              <a:t>topic</a:t>
            </a:r>
            <a:r>
              <a:rPr lang="fr-FR" dirty="0"/>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Propriétés </a:t>
            </a:r>
            <a:r>
              <a:rPr lang="fr-FR" sz="2800" b="1" i="1" dirty="0" err="1">
                <a:solidFill>
                  <a:srgbClr val="0D1F63"/>
                </a:solidFill>
                <a:latin typeface="Tahoma" pitchFamily="34"/>
                <a:cs typeface="Lucida Sans Unicode" pitchFamily="34"/>
              </a:rPr>
              <a:t>cleanup.policy</a:t>
            </a:r>
            <a:r>
              <a:rPr lang="fr-FR" sz="2800" b="1" i="1" dirty="0">
                <a:solidFill>
                  <a:srgbClr val="0D1F63"/>
                </a:solidFill>
                <a:latin typeface="Tahoma" pitchFamily="34"/>
                <a:cs typeface="Lucida Sans Unicode" pitchFamily="34"/>
              </a:rPr>
              <a:t>=compact </a:t>
            </a:r>
            <a:r>
              <a:rPr lang="fr-FR" sz="2800" dirty="0">
                <a:solidFill>
                  <a:srgbClr val="000000"/>
                </a:solidFill>
                <a:latin typeface="Tahoma" pitchFamily="34"/>
                <a:cs typeface="Lucida Sans Unicode" pitchFamily="34"/>
              </a:rPr>
              <a:t>et </a:t>
            </a:r>
            <a:r>
              <a:rPr lang="fr-FR" sz="2800" b="1" i="1" dirty="0" err="1">
                <a:solidFill>
                  <a:srgbClr val="0D1F63"/>
                </a:solidFill>
                <a:latin typeface="Tahoma" pitchFamily="34"/>
                <a:cs typeface="Lucida Sans Unicode" pitchFamily="34"/>
              </a:rPr>
              <a:t>log.cleaner.enabled</a:t>
            </a:r>
            <a:r>
              <a:rPr lang="fr-FR" sz="2800" b="1" i="1" dirty="0">
                <a:solidFill>
                  <a:srgbClr val="0D1F63"/>
                </a:solidFill>
                <a:latin typeface="Tahoma" pitchFamily="34"/>
                <a:cs typeface="Lucida Sans Unicode" pitchFamily="34"/>
              </a:rPr>
              <a:t>=</a:t>
            </a:r>
            <a:r>
              <a:rPr lang="fr-FR" sz="2800" b="1" i="1" dirty="0" err="1">
                <a:solidFill>
                  <a:srgbClr val="0D1F63"/>
                </a:solidFill>
                <a:latin typeface="Tahoma" pitchFamily="34"/>
                <a:cs typeface="Lucida Sans Unicode" pitchFamily="34"/>
              </a:rPr>
              <a:t>true</a:t>
            </a:r>
            <a:endParaRPr lang="fr-FR" sz="2800" b="1" i="1" dirty="0">
              <a:solidFill>
                <a:srgbClr val="0D1F63"/>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a:t>
            </a:r>
            <a:r>
              <a:rPr lang="fr-FR" sz="2800" dirty="0" smtClean="0">
                <a:solidFill>
                  <a:srgbClr val="000000"/>
                </a:solidFill>
                <a:latin typeface="Tahoma" pitchFamily="34"/>
                <a:cs typeface="Lucida Sans Unicode" pitchFamily="34"/>
              </a:rPr>
              <a:t>messages </a:t>
            </a:r>
            <a:r>
              <a:rPr lang="fr-FR" sz="2800" dirty="0">
                <a:solidFill>
                  <a:srgbClr val="000000"/>
                </a:solidFill>
                <a:latin typeface="Tahoma" pitchFamily="34"/>
                <a:cs typeface="Lucida Sans Unicode" pitchFamily="34"/>
              </a:rPr>
              <a:t>doivent alors contenir une clé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 compactage est effectué par une thread séparé qui périodiquement purge les messages </a:t>
            </a:r>
            <a:r>
              <a:rPr lang="fr-FR" sz="2800" i="1" dirty="0" err="1">
                <a:solidFill>
                  <a:srgbClr val="000000"/>
                </a:solidFill>
                <a:latin typeface="Tahoma" pitchFamily="34"/>
                <a:cs typeface="Lucida Sans Unicode" pitchFamily="34"/>
              </a:rPr>
              <a:t>dirty</a:t>
            </a:r>
            <a:endParaRPr lang="fr-FR" sz="2800" i="1" dirty="0">
              <a:solidFill>
                <a:srgbClr val="000000"/>
              </a:solidFill>
              <a:latin typeface="Tahoma" pitchFamily="34"/>
              <a:cs typeface="Lucida Sans Unicode" pitchFamily="34"/>
            </a:endParaRPr>
          </a:p>
          <a:p>
            <a:pPr lvl="0"/>
            <a:endParaRPr lang="fr-FR" dirty="0"/>
          </a:p>
        </p:txBody>
      </p:sp>
    </p:spTree>
    <p:extLst>
      <p:ext uri="{BB962C8B-B14F-4D97-AF65-F5344CB8AC3E}">
        <p14:creationId xmlns:p14="http://schemas.microsoft.com/office/powerpoint/2010/main" val="101215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47500" lnSpcReduction="20000"/>
          </a:bodyPr>
          <a:lstStyle/>
          <a:p>
            <a:pPr lvl="0"/>
            <a:r>
              <a:rPr lang="fr-FR" dirty="0"/>
              <a:t>2 propriétés de configuration </a:t>
            </a:r>
            <a:r>
              <a:rPr lang="fr-FR" dirty="0" smtClean="0"/>
              <a:t>importantes </a:t>
            </a:r>
            <a:r>
              <a:rPr lang="fr-FR" dirty="0"/>
              <a:t>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2060"/>
                </a:solidFill>
                <a:latin typeface="Tahoma" pitchFamily="34"/>
                <a:cs typeface="Lucida Sans Unicode" pitchFamily="34"/>
              </a:rPr>
              <a:t>cleaner.min.compaction.lag.ms</a:t>
            </a:r>
            <a:r>
              <a:rPr lang="fr-FR" sz="3200" dirty="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2060"/>
                </a:solidFill>
                <a:latin typeface="Tahoma" pitchFamily="34"/>
                <a:cs typeface="Lucida Sans Unicode" pitchFamily="34"/>
              </a:rPr>
              <a:t>cleaner.max.compaction.lag.ms</a:t>
            </a:r>
            <a:r>
              <a:rPr lang="fr-FR" sz="3200" dirty="0">
                <a:solidFill>
                  <a:srgbClr val="000000"/>
                </a:solidFill>
                <a:latin typeface="Tahoma" pitchFamily="34"/>
                <a:cs typeface="Lucida Sans Unicode" pitchFamily="34"/>
              </a:rPr>
              <a:t> : Le temps maximum qu’un message reste inéligible pour la compactage</a:t>
            </a:r>
          </a:p>
          <a:p>
            <a:pPr lvl="0"/>
            <a:endParaRPr lang="fr-FR" dirty="0" smtClean="0"/>
          </a:p>
          <a:p>
            <a:pPr lvl="0"/>
            <a:r>
              <a:rPr lang="fr-FR" dirty="0" smtClean="0"/>
              <a:t>Le </a:t>
            </a:r>
            <a:r>
              <a:rPr lang="fr-FR" i="1" dirty="0"/>
              <a:t>nettoyeur</a:t>
            </a:r>
            <a:r>
              <a:rPr lang="fr-FR" dirty="0"/>
              <a:t> (</a:t>
            </a:r>
            <a:r>
              <a:rPr lang="fr-FR" i="1" dirty="0"/>
              <a:t>log </a:t>
            </a:r>
            <a:r>
              <a:rPr lang="fr-FR" i="1" dirty="0" err="1"/>
              <a:t>cleaner</a:t>
            </a:r>
            <a:r>
              <a:rPr lang="fr-FR" dirty="0"/>
              <a:t>) est implémenté par un pool de </a:t>
            </a:r>
            <a:r>
              <a:rPr lang="fr-FR" dirty="0" smtClean="0"/>
              <a:t>threads configurable </a:t>
            </a:r>
            <a:r>
              <a:rPr lang="fr-FR" dirty="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02060"/>
                </a:solidFill>
                <a:latin typeface="Tahoma" pitchFamily="34"/>
                <a:cs typeface="Lucida Sans Unicode" pitchFamily="34"/>
              </a:rPr>
              <a:t>log.cleaner.threads</a:t>
            </a:r>
            <a:r>
              <a:rPr lang="fr-FR" sz="3200" i="1" dirty="0">
                <a:solidFill>
                  <a:srgbClr val="000000"/>
                </a:solidFill>
                <a:latin typeface="Tahoma" pitchFamily="34"/>
                <a:cs typeface="Lucida Sans Unicode" pitchFamily="34"/>
              </a:rPr>
              <a:t>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2060"/>
                </a:solidFill>
                <a:latin typeface="Tahoma" pitchFamily="34"/>
                <a:cs typeface="Lucida Sans Unicode" pitchFamily="34"/>
              </a:rPr>
              <a:t>log.cleaner.backoff.ms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t>
            </a:r>
          </a:p>
          <a:p>
            <a:pPr lvl="0"/>
            <a:r>
              <a:rPr lang="fr-FR" dirty="0"/>
              <a:t>Lors du nettoyage, le segment actif est fermé (un nouveau segment est créé)</a:t>
            </a:r>
          </a:p>
          <a:p>
            <a:pPr lvl="0"/>
            <a:r>
              <a:rPr lang="fr-FR" dirty="0"/>
              <a:t>Sauvegarde la dernière valeur (dernière mise à jour) pour chaque clé</a:t>
            </a:r>
          </a:p>
          <a:p>
            <a:pPr lvl="0"/>
            <a:endParaRPr lang="fr-FR" dirty="0"/>
          </a:p>
          <a:p>
            <a:pPr lvl="0"/>
            <a:r>
              <a:rPr lang="fr-FR" dirty="0"/>
              <a:t>=&gt; Consomme CPU et RAM</a:t>
            </a:r>
          </a:p>
        </p:txBody>
      </p:sp>
    </p:spTree>
    <p:extLst>
      <p:ext uri="{BB962C8B-B14F-4D97-AF65-F5344CB8AC3E}">
        <p14:creationId xmlns:p14="http://schemas.microsoft.com/office/powerpoint/2010/main" val="4011565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Tree>
    <p:extLst>
      <p:ext uri="{BB962C8B-B14F-4D97-AF65-F5344CB8AC3E}">
        <p14:creationId xmlns:p14="http://schemas.microsoft.com/office/powerpoint/2010/main" val="249539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extLst>
      <p:ext uri="{BB962C8B-B14F-4D97-AF65-F5344CB8AC3E}">
        <p14:creationId xmlns:p14="http://schemas.microsoft.com/office/powerpoint/2010/main" val="1502309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
        <p:nvSpPr>
          <p:cNvPr id="4" name="ZoneTexte 3"/>
          <p:cNvSpPr txBox="1"/>
          <p:nvPr/>
        </p:nvSpPr>
        <p:spPr>
          <a:xfrm>
            <a:off x="577080" y="6983999"/>
            <a:ext cx="4416892" cy="441744"/>
          </a:xfrm>
          <a:prstGeom prst="rect">
            <a:avLst/>
          </a:prstGeom>
          <a:noFill/>
          <a:ln>
            <a:noFill/>
          </a:ln>
        </p:spPr>
        <p:txBody>
          <a:bodyPr vert="horz" wrap="none" lIns="90000" tIns="45000" rIns="90000" bIns="45000" anchorCtr="0" compatLnSpc="1">
            <a:spAutoFit/>
          </a:bodyPr>
          <a:lstStyle/>
          <a:p>
            <a:pPr marL="0" marR="0" lvl="0" indent="0" algn="l" defTabSz="914400" rtl="0" eaLnBrk="1" fontAlgn="auto" latinLnBrk="0" hangingPunct="0">
              <a:lnSpc>
                <a:spcPct val="95000"/>
              </a:lnSpc>
              <a:spcBef>
                <a:spcPts val="0"/>
              </a:spcBef>
              <a:spcAft>
                <a:spcPts val="0"/>
              </a:spcAft>
              <a:buClrTx/>
              <a:buSzTx/>
              <a:buFontTx/>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a:pPr>
            <a:r>
              <a:rPr kumimoji="0" lang="fr-FR" sz="2400" b="1" i="1" u="none" strike="noStrike" kern="1200" cap="none" spc="0" normalizeH="0" baseline="0" noProof="0" dirty="0">
                <a:ln>
                  <a:noFill/>
                </a:ln>
                <a:solidFill>
                  <a:srgbClr val="CE181E"/>
                </a:solidFill>
                <a:effectLst/>
                <a:uLnTx/>
                <a:uFillTx/>
                <a:latin typeface="Times New Roman" pitchFamily="18"/>
                <a:ea typeface="Lucida Sans Unicode" pitchFamily="34"/>
                <a:cs typeface="Lucida Sans Unicode" pitchFamily="34"/>
              </a:rPr>
              <a:t>Atelier </a:t>
            </a:r>
            <a:r>
              <a:rPr kumimoji="0" lang="fr-FR" sz="2400" b="1" i="1" u="none" strike="noStrike" kern="1200" cap="none" spc="0" normalizeH="0" baseline="0" noProof="0" dirty="0" smtClean="0">
                <a:ln>
                  <a:noFill/>
                </a:ln>
                <a:solidFill>
                  <a:srgbClr val="CE181E"/>
                </a:solidFill>
                <a:effectLst/>
                <a:uLnTx/>
                <a:uFillTx/>
                <a:latin typeface="Times New Roman" pitchFamily="18"/>
                <a:ea typeface="Lucida Sans Unicode" pitchFamily="34"/>
                <a:cs typeface="Lucida Sans Unicode" pitchFamily="34"/>
              </a:rPr>
              <a:t>6.3</a:t>
            </a:r>
            <a:r>
              <a:rPr kumimoji="0" lang="fr-FR" sz="2400" b="1" i="1" u="none" strike="noStrike" kern="1200" cap="none" spc="0" normalizeH="0" baseline="0" noProof="0" dirty="0">
                <a:ln>
                  <a:noFill/>
                </a:ln>
                <a:solidFill>
                  <a:srgbClr val="CE181E"/>
                </a:solidFill>
                <a:effectLst/>
                <a:uLnTx/>
                <a:uFillTx/>
                <a:latin typeface="Times New Roman" pitchFamily="18"/>
                <a:ea typeface="Lucida Sans Unicode" pitchFamily="34"/>
                <a:cs typeface="Lucida Sans Unicode" pitchFamily="34"/>
              </a:rPr>
              <a:t> : </a:t>
            </a:r>
            <a:r>
              <a:rPr kumimoji="0" lang="fr-FR" sz="2400" b="1" i="1" u="none" strike="noStrike" kern="1200" cap="none" spc="0" normalizeH="0" baseline="0" noProof="0" dirty="0" smtClean="0">
                <a:ln>
                  <a:noFill/>
                </a:ln>
                <a:solidFill>
                  <a:srgbClr val="CE181E"/>
                </a:solidFill>
                <a:effectLst/>
                <a:uLnTx/>
                <a:uFillTx/>
                <a:latin typeface="Times New Roman" pitchFamily="18"/>
                <a:ea typeface="Lucida Sans Unicode" pitchFamily="34"/>
                <a:cs typeface="Lucida Sans Unicode" pitchFamily="34"/>
              </a:rPr>
              <a:t>Stockage </a:t>
            </a:r>
            <a:r>
              <a:rPr kumimoji="0" lang="fr-FR" sz="2400" b="1" i="1" u="none" strike="noStrike" kern="1200" cap="none" spc="0" normalizeH="0" baseline="0" noProof="0" smtClean="0">
                <a:ln>
                  <a:noFill/>
                </a:ln>
                <a:solidFill>
                  <a:srgbClr val="CE181E"/>
                </a:solidFill>
                <a:effectLst/>
                <a:uLnTx/>
                <a:uFillTx/>
                <a:latin typeface="Times New Roman" pitchFamily="18"/>
                <a:ea typeface="Lucida Sans Unicode" pitchFamily="34"/>
                <a:cs typeface="Lucida Sans Unicode" pitchFamily="34"/>
              </a:rPr>
              <a:t>et rétention</a:t>
            </a:r>
            <a:endParaRPr kumimoji="0" lang="fr-FR" sz="2400" b="1" i="1" u="none" strike="noStrike" kern="1200" cap="none" spc="0" normalizeH="0" baseline="0" noProof="0" dirty="0">
              <a:ln>
                <a:noFill/>
              </a:ln>
              <a:solidFill>
                <a:srgbClr val="CE181E"/>
              </a:solidFill>
              <a:effectLst/>
              <a:uLnTx/>
              <a:uFillTx/>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36595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dirty="0">
                <a:solidFill>
                  <a:srgbClr val="000000"/>
                </a:solidFill>
                <a:highlight>
                  <a:scrgbClr r="0" g="0" b="0">
                    <a:alpha val="0"/>
                  </a:scrgbClr>
                </a:highlight>
                <a:latin typeface="Tahoma" pitchFamily="34"/>
                <a:cs typeface="Lucida Sans Unicode" pitchFamily="34"/>
              </a:rPr>
              <a:t>Application KafkaStream</a:t>
            </a:r>
          </a:p>
        </p:txBody>
      </p:sp>
      <p:sp>
        <p:nvSpPr>
          <p:cNvPr id="3" name="Espace réservé du texte 164"/>
          <p:cNvSpPr txBox="1">
            <a:spLocks noGrp="1"/>
          </p:cNvSpPr>
          <p:nvPr>
            <p:ph type="body" idx="4294967295"/>
          </p:nvPr>
        </p:nvSpPr>
        <p:spPr>
          <a:xfrm>
            <a:off x="1091880" y="229644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Une application KafkaStream défini sa logique de traitement à travers une ou plusieurs </a:t>
            </a:r>
            <a:r>
              <a:rPr lang="fr-FR" sz="3200" b="1" dirty="0">
                <a:solidFill>
                  <a:srgbClr val="182F7C"/>
                </a:solidFill>
                <a:highlight>
                  <a:scrgbClr r="0" g="0" b="0">
                    <a:alpha val="0"/>
                  </a:scrgbClr>
                </a:highlight>
                <a:latin typeface="Tahoma" pitchFamily="34"/>
                <a:cs typeface="Lucida Sans Unicode" pitchFamily="34"/>
              </a:rPr>
              <a:t>topologies de processeurs</a:t>
            </a:r>
            <a:r>
              <a:rPr lang="fr-FR" sz="3200" dirty="0">
                <a:solidFill>
                  <a:srgbClr val="000000"/>
                </a:solidFill>
                <a:highlight>
                  <a:scrgbClr r="0" g="0" b="0">
                    <a:alpha val="0"/>
                  </a:scrgbClr>
                </a:highlight>
                <a:latin typeface="Tahoma" pitchFamily="34"/>
                <a:cs typeface="Lucida Sans Unicode" pitchFamily="34"/>
              </a:rPr>
              <a:t>, i.e. un graphe de processeurs de flux connectés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Un processeur représente une étape de traitement qui prend en entrée un évènement, le transforme puis produit un ou plusieurs événement</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Certains processeurs :</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n’ont pas de connexions entrantes : </a:t>
            </a:r>
            <a:r>
              <a:rPr lang="fr-FR" sz="3200" b="1" i="1" dirty="0">
                <a:solidFill>
                  <a:srgbClr val="0D1F63"/>
                </a:solidFill>
                <a:highlight>
                  <a:scrgbClr r="0" g="0" b="0">
                    <a:alpha val="0"/>
                  </a:scrgbClr>
                </a:highlight>
                <a:latin typeface="Tahoma" pitchFamily="34"/>
                <a:cs typeface="Lucida Sans Unicode" pitchFamily="34"/>
              </a:rPr>
              <a:t>Source</a:t>
            </a: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d’autres n’ont pas de connexions sortantes : </a:t>
            </a:r>
            <a:r>
              <a:rPr lang="fr-FR" sz="3200" b="1" i="1" dirty="0" err="1">
                <a:solidFill>
                  <a:srgbClr val="0D1F63"/>
                </a:solidFill>
                <a:highlight>
                  <a:scrgbClr r="0" g="0" b="0">
                    <a:alpha val="0"/>
                  </a:scrgbClr>
                </a:highlight>
                <a:latin typeface="Tahoma" pitchFamily="34"/>
                <a:cs typeface="Lucida Sans Unicode" pitchFamily="34"/>
              </a:rPr>
              <a:t>Sink</a:t>
            </a:r>
            <a:endParaRPr lang="fr-FR" sz="3200" b="1" i="1" dirty="0">
              <a:solidFill>
                <a:srgbClr val="0D1F63"/>
              </a:solidFill>
              <a:highlight>
                <a:scrgbClr r="0" g="0" b="0">
                  <a:alpha val="0"/>
                </a:scrgbClr>
              </a:highlight>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Font typeface="Times New Roman" pitchFamily="18"/>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Les autres ont des connexions entrantes et sortantes </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La topologie peut être spécifiée </a:t>
            </a:r>
            <a:r>
              <a:rPr lang="fr-FR" sz="3200" dirty="0" err="1">
                <a:solidFill>
                  <a:srgbClr val="000000"/>
                </a:solidFill>
                <a:highlight>
                  <a:scrgbClr r="0" g="0" b="0">
                    <a:alpha val="0"/>
                  </a:scrgbClr>
                </a:highlight>
                <a:latin typeface="Tahoma" pitchFamily="34"/>
                <a:cs typeface="Lucida Sans Unicode" pitchFamily="34"/>
              </a:rPr>
              <a:t>programmatiquement</a:t>
            </a:r>
            <a:r>
              <a:rPr lang="fr-FR" sz="3200" dirty="0">
                <a:solidFill>
                  <a:srgbClr val="000000"/>
                </a:solidFill>
                <a:highlight>
                  <a:scrgbClr r="0" g="0" b="0">
                    <a:alpha val="0"/>
                  </a:scrgbClr>
                </a:highlight>
                <a:latin typeface="Tahoma" pitchFamily="34"/>
                <a:cs typeface="Lucida Sans Unicode" pitchFamily="34"/>
              </a:rPr>
              <a:t> ou par un DSL offrant les opérateurs classiques (</a:t>
            </a:r>
            <a:r>
              <a:rPr lang="fr-FR" sz="3200" dirty="0" err="1">
                <a:solidFill>
                  <a:srgbClr val="000000"/>
                </a:solidFill>
                <a:highlight>
                  <a:scrgbClr r="0" g="0" b="0">
                    <a:alpha val="0"/>
                  </a:scrgbClr>
                </a:highlight>
                <a:latin typeface="Tahoma" pitchFamily="34"/>
                <a:cs typeface="Lucida Sans Unicode" pitchFamily="34"/>
              </a:rPr>
              <a:t>filter</a:t>
            </a:r>
            <a:r>
              <a:rPr lang="fr-FR" sz="3200" dirty="0">
                <a:solidFill>
                  <a:srgbClr val="000000"/>
                </a:solidFill>
                <a:highlight>
                  <a:scrgbClr r="0" g="0" b="0">
                    <a:alpha val="0"/>
                  </a:scrgbClr>
                </a:highlight>
                <a:latin typeface="Tahoma" pitchFamily="34"/>
                <a:cs typeface="Lucida Sans Unicode" pitchFamily="34"/>
              </a:rPr>
              <a:t>, </a:t>
            </a:r>
            <a:r>
              <a:rPr lang="fr-FR" sz="3200" dirty="0" err="1">
                <a:solidFill>
                  <a:srgbClr val="000000"/>
                </a:solidFill>
                <a:highlight>
                  <a:scrgbClr r="0" g="0" b="0">
                    <a:alpha val="0"/>
                  </a:scrgbClr>
                </a:highlight>
                <a:latin typeface="Tahoma" pitchFamily="34"/>
                <a:cs typeface="Lucida Sans Unicode" pitchFamily="34"/>
              </a:rPr>
              <a:t>map</a:t>
            </a:r>
            <a:r>
              <a:rPr lang="fr-FR" sz="3200" dirty="0">
                <a:solidFill>
                  <a:srgbClr val="000000"/>
                </a:solidFill>
                <a:highlight>
                  <a:scrgbClr r="0" g="0" b="0">
                    <a:alpha val="0"/>
                  </a:scrgbClr>
                </a:highlight>
                <a:latin typeface="Tahoma" pitchFamily="34"/>
                <a:cs typeface="Lucida Sans Unicode" pitchFamily="34"/>
              </a:rPr>
              <a:t>, </a:t>
            </a:r>
            <a:r>
              <a:rPr lang="fr-FR" sz="3200" dirty="0" err="1">
                <a:solidFill>
                  <a:srgbClr val="000000"/>
                </a:solidFill>
                <a:highlight>
                  <a:scrgbClr r="0" g="0" b="0">
                    <a:alpha val="0"/>
                  </a:scrgbClr>
                </a:highlight>
                <a:latin typeface="Tahoma" pitchFamily="34"/>
                <a:cs typeface="Lucida Sans Unicode" pitchFamily="34"/>
              </a:rPr>
              <a:t>join</a:t>
            </a:r>
            <a:r>
              <a:rPr lang="fr-FR" sz="3200" dirty="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2609188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Topologie processeurs</a:t>
            </a:r>
          </a:p>
        </p:txBody>
      </p:sp>
      <p:sp>
        <p:nvSpPr>
          <p:cNvPr id="3" name="Espace réservé du texte 165"/>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6">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7760" cy="5042520"/>
          </a:xfrm>
          <a:prstGeom prst="rect">
            <a:avLst/>
          </a:prstGeom>
          <a:noFill/>
          <a:ln>
            <a:noFill/>
          </a:ln>
        </p:spPr>
      </p:pic>
    </p:spTree>
    <p:extLst>
      <p:ext uri="{BB962C8B-B14F-4D97-AF65-F5344CB8AC3E}">
        <p14:creationId xmlns:p14="http://schemas.microsoft.com/office/powerpoint/2010/main" val="19342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dirty="0">
                <a:solidFill>
                  <a:srgbClr val="000000"/>
                </a:solidFill>
                <a:highlight>
                  <a:scrgbClr r="0" g="0" b="0">
                    <a:alpha val="0"/>
                  </a:scrgbClr>
                </a:highlight>
                <a:latin typeface="Tahoma" pitchFamily="34"/>
                <a:cs typeface="Lucida Sans Unicode" pitchFamily="34"/>
              </a:rPr>
              <a:t>Apports de </a:t>
            </a:r>
            <a:r>
              <a:rPr lang="fr-FR" i="1" dirty="0">
                <a:solidFill>
                  <a:srgbClr val="000000"/>
                </a:solidFill>
                <a:highlight>
                  <a:scrgbClr r="0" g="0" b="0">
                    <a:alpha val="0"/>
                  </a:scrgbClr>
                </a:highlight>
                <a:latin typeface="Tahoma" pitchFamily="34"/>
                <a:cs typeface="Lucida Sans Unicode" pitchFamily="34"/>
              </a:rPr>
              <a:t>KafkaStream</a:t>
            </a:r>
          </a:p>
        </p:txBody>
      </p:sp>
      <p:sp>
        <p:nvSpPr>
          <p:cNvPr id="3" name="Espace réservé du texte 162"/>
          <p:cNvSpPr txBox="1">
            <a:spLocks noGrp="1"/>
          </p:cNvSpPr>
          <p:nvPr>
            <p:ph type="body" idx="4294967295"/>
          </p:nvPr>
        </p:nvSpPr>
        <p:spPr>
          <a:xfrm>
            <a:off x="1091880" y="2331330"/>
            <a:ext cx="8459640" cy="4384800"/>
          </a:xfrm>
          <a:noFill/>
          <a:ln>
            <a:noFill/>
          </a:ln>
        </p:spPr>
        <p:txBody>
          <a:bodyPr wrap="square" lIns="0" tIns="0" rIns="0" bIns="0" anchor="t">
            <a:normAutofit fontScale="77500" lnSpcReduction="20000"/>
          </a:bodyPr>
          <a:lstStyle/>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Abstractions </a:t>
            </a:r>
            <a:r>
              <a:rPr lang="fr-FR" sz="3200" b="1" i="1" dirty="0" err="1">
                <a:solidFill>
                  <a:srgbClr val="000099"/>
                </a:solidFill>
                <a:highlight>
                  <a:scrgbClr r="0" g="0" b="0">
                    <a:alpha val="0"/>
                  </a:scrgbClr>
                </a:highlight>
                <a:latin typeface="Tahoma" pitchFamily="34"/>
                <a:cs typeface="Lucida Sans Unicode" pitchFamily="34"/>
              </a:rPr>
              <a:t>KStream</a:t>
            </a:r>
            <a:r>
              <a:rPr lang="fr-FR" sz="3200" dirty="0">
                <a:solidFill>
                  <a:srgbClr val="000000"/>
                </a:solidFill>
                <a:highlight>
                  <a:scrgbClr r="0" g="0" b="0">
                    <a:alpha val="0"/>
                  </a:scrgbClr>
                </a:highlight>
                <a:latin typeface="Tahoma" pitchFamily="34"/>
                <a:cs typeface="Lucida Sans Unicode" pitchFamily="34"/>
              </a:rPr>
              <a:t> et </a:t>
            </a:r>
            <a:r>
              <a:rPr lang="fr-FR" sz="3200" b="1" i="1" dirty="0" err="1">
                <a:solidFill>
                  <a:srgbClr val="000099"/>
                </a:solidFill>
                <a:highlight>
                  <a:scrgbClr r="0" g="0" b="0">
                    <a:alpha val="0"/>
                  </a:scrgbClr>
                </a:highlight>
                <a:latin typeface="Tahoma" pitchFamily="34"/>
                <a:cs typeface="Lucida Sans Unicode" pitchFamily="34"/>
              </a:rPr>
              <a:t>KTable</a:t>
            </a:r>
            <a:r>
              <a:rPr lang="fr-FR" sz="3200" dirty="0">
                <a:solidFill>
                  <a:srgbClr val="000000"/>
                </a:solidFill>
                <a:highlight>
                  <a:scrgbClr r="0" g="0" b="0">
                    <a:alpha val="0"/>
                  </a:scrgbClr>
                </a:highlight>
                <a:latin typeface="Tahoma" pitchFamily="34"/>
                <a:cs typeface="Lucida Sans Unicode" pitchFamily="34"/>
              </a:rPr>
              <a:t> permettant la transformation de flux d’évènements, des jointures entre </a:t>
            </a:r>
            <a:r>
              <a:rPr lang="fr-FR" sz="3200" dirty="0" smtClean="0">
                <a:solidFill>
                  <a:srgbClr val="000000"/>
                </a:solidFill>
                <a:highlight>
                  <a:scrgbClr r="0" g="0" b="0">
                    <a:alpha val="0"/>
                  </a:scrgbClr>
                </a:highlight>
                <a:latin typeface="Tahoma" pitchFamily="34"/>
                <a:cs typeface="Lucida Sans Unicode" pitchFamily="34"/>
              </a:rPr>
              <a:t>flux</a:t>
            </a:r>
            <a:r>
              <a:rPr lang="fr-FR" sz="3200" dirty="0">
                <a:solidFill>
                  <a:srgbClr val="000000"/>
                </a:solidFill>
                <a:highlight>
                  <a:scrgbClr r="0" g="0" b="0">
                    <a:alpha val="0"/>
                  </a:scrgbClr>
                </a:highlight>
                <a:latin typeface="Tahoma" pitchFamily="34"/>
                <a:cs typeface="Lucida Sans Unicode" pitchFamily="34"/>
              </a:rPr>
              <a:t>, des agrégations et des requêtes</a:t>
            </a: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Peut garantir que chaque évènement soit traité une et une seule fois, même en cas de défaillance. </a:t>
            </a:r>
            <a:br>
              <a:rPr lang="fr-FR" sz="3200" dirty="0">
                <a:solidFill>
                  <a:srgbClr val="000000"/>
                </a:solidFill>
                <a:highlight>
                  <a:scrgbClr r="0" g="0" b="0">
                    <a:alpha val="0"/>
                  </a:scrgbClr>
                </a:highlight>
                <a:latin typeface="Tahoma" pitchFamily="34"/>
                <a:cs typeface="Lucida Sans Unicode" pitchFamily="34"/>
              </a:rPr>
            </a:br>
            <a:r>
              <a:rPr lang="fr-FR" sz="3200" dirty="0">
                <a:solidFill>
                  <a:srgbClr val="000000"/>
                </a:solidFill>
                <a:highlight>
                  <a:scrgbClr r="0" g="0" b="0">
                    <a:alpha val="0"/>
                  </a:scrgbClr>
                </a:highlight>
                <a:latin typeface="Tahoma" pitchFamily="34"/>
                <a:cs typeface="Lucida Sans Unicode" pitchFamily="34"/>
              </a:rPr>
              <a:t>(Par défaut, configuration </a:t>
            </a:r>
            <a:r>
              <a:rPr lang="fr-FR" sz="3200" i="1" dirty="0">
                <a:solidFill>
                  <a:srgbClr val="000000"/>
                </a:solidFill>
                <a:highlight>
                  <a:scrgbClr r="0" g="0" b="0">
                    <a:alpha val="0"/>
                  </a:scrgbClr>
                </a:highlight>
                <a:latin typeface="Tahoma" pitchFamily="34"/>
                <a:cs typeface="Lucida Sans Unicode" pitchFamily="34"/>
              </a:rPr>
              <a:t>At Least Once</a:t>
            </a:r>
            <a:r>
              <a:rPr lang="fr-FR" sz="3200" dirty="0">
                <a:solidFill>
                  <a:srgbClr val="000000"/>
                </a:solidFill>
                <a:highlight>
                  <a:scrgbClr r="0" g="0" b="0">
                    <a:alpha val="0"/>
                  </a:scrgbClr>
                </a:highlight>
                <a:latin typeface="Tahoma" pitchFamily="34"/>
                <a:cs typeface="Lucida Sans Unicode" pitchFamily="34"/>
              </a:rPr>
              <a:t>)</a:t>
            </a: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Temps de latence des traitements en millisecondes, modèle énormément </a:t>
            </a:r>
            <a:r>
              <a:rPr lang="fr-FR" sz="3200" dirty="0" err="1">
                <a:solidFill>
                  <a:srgbClr val="000000"/>
                </a:solidFill>
                <a:highlight>
                  <a:scrgbClr r="0" g="0" b="0">
                    <a:alpha val="0"/>
                  </a:scrgbClr>
                </a:highlight>
                <a:latin typeface="Tahoma" pitchFamily="34"/>
                <a:cs typeface="Lucida Sans Unicode" pitchFamily="34"/>
              </a:rPr>
              <a:t>scalable</a:t>
            </a:r>
            <a:endParaRPr lang="fr-FR" sz="3200" dirty="0">
              <a:solidFill>
                <a:srgbClr val="000000"/>
              </a:solidFill>
              <a:highlight>
                <a:scrgbClr r="0" g="0" b="0">
                  <a:alpha val="0"/>
                </a:scrgbClr>
              </a:highlight>
              <a:latin typeface="Tahoma" pitchFamily="34"/>
              <a:cs typeface="Lucida Sans Unicode" pitchFamily="34"/>
            </a:endParaRP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Un ensemble d’opérateurs </a:t>
            </a:r>
            <a:r>
              <a:rPr lang="fr-FR" sz="3200" dirty="0" err="1">
                <a:solidFill>
                  <a:srgbClr val="000000"/>
                </a:solidFill>
                <a:highlight>
                  <a:scrgbClr r="0" g="0" b="0">
                    <a:alpha val="0"/>
                  </a:scrgbClr>
                </a:highlight>
                <a:latin typeface="Tahoma" pitchFamily="34"/>
                <a:cs typeface="Lucida Sans Unicode" pitchFamily="34"/>
              </a:rPr>
              <a:t>stateless</a:t>
            </a:r>
            <a:r>
              <a:rPr lang="fr-FR" sz="3200" dirty="0">
                <a:solidFill>
                  <a:srgbClr val="000000"/>
                </a:solidFill>
                <a:highlight>
                  <a:scrgbClr r="0" g="0" b="0">
                    <a:alpha val="0"/>
                  </a:scrgbClr>
                </a:highlight>
                <a:latin typeface="Tahoma" pitchFamily="34"/>
                <a:cs typeface="Lucida Sans Unicode" pitchFamily="34"/>
              </a:rPr>
              <a:t> ou </a:t>
            </a:r>
            <a:r>
              <a:rPr lang="fr-FR" sz="3200" dirty="0" err="1">
                <a:solidFill>
                  <a:srgbClr val="000000"/>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 permettant de filtrer, transformer les messages</a:t>
            </a:r>
          </a:p>
          <a:p>
            <a:pPr marL="0" lvl="0" indent="0" hangingPunct="0">
              <a:lnSpc>
                <a:spcPct val="96000"/>
              </a:lnSpc>
              <a:spcBef>
                <a:spcPts val="0"/>
              </a:spcBef>
              <a:spcAft>
                <a:spcPts val="1423"/>
              </a:spcAft>
              <a:buClr>
                <a:srgbClr val="000000"/>
              </a:buClr>
              <a:buSzPct val="45000"/>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Supporte des opérations de fenêtrage temporel avec l'arrivée des événements dans le désordre.</a:t>
            </a:r>
          </a:p>
          <a:p>
            <a:pPr marL="0" lvl="0" indent="0" hangingPunct="0">
              <a:lnSpc>
                <a:spcPct val="96000"/>
              </a:lnSpc>
              <a:spcBef>
                <a:spcPts val="0"/>
              </a:spcBef>
              <a:spcAft>
                <a:spcPts val="1423"/>
              </a:spcAft>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67975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Définitions</a:t>
            </a:r>
          </a:p>
        </p:txBody>
      </p:sp>
      <p:sp>
        <p:nvSpPr>
          <p:cNvPr id="3" name="Espace réservé du texte 163"/>
          <p:cNvSpPr txBox="1">
            <a:spLocks noGrp="1"/>
          </p:cNvSpPr>
          <p:nvPr>
            <p:ph type="body" idx="4294967295"/>
          </p:nvPr>
        </p:nvSpPr>
        <p:spPr>
          <a:xfrm>
            <a:off x="1091880" y="2366000"/>
            <a:ext cx="8459640" cy="4384800"/>
          </a:xfrm>
          <a:noFill/>
          <a:ln>
            <a:noFill/>
          </a:ln>
        </p:spPr>
        <p:txBody>
          <a:bodyPr wrap="square" lIns="0" tIns="0" rIns="0" bIns="0" anchor="t">
            <a:normAutofit fontScale="70000" lnSpcReduction="20000"/>
          </a:bodyPr>
          <a:lstStyle/>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Un </a:t>
            </a:r>
            <a:r>
              <a:rPr lang="fr-FR" sz="3200" b="1" i="1" dirty="0" err="1">
                <a:solidFill>
                  <a:srgbClr val="182F7C"/>
                </a:solidFill>
                <a:highlight>
                  <a:scrgbClr r="0" g="0" b="0">
                    <a:alpha val="0"/>
                  </a:scrgbClr>
                </a:highlight>
                <a:latin typeface="Tahoma" pitchFamily="34"/>
                <a:cs typeface="Lucida Sans Unicode" pitchFamily="34"/>
              </a:rPr>
              <a:t>KStream</a:t>
            </a:r>
            <a:r>
              <a:rPr lang="fr-FR" sz="3200" dirty="0">
                <a:solidFill>
                  <a:srgbClr val="000000"/>
                </a:solidFill>
                <a:highlight>
                  <a:scrgbClr r="0" g="0" b="0">
                    <a:alpha val="0"/>
                  </a:scrgbClr>
                </a:highlight>
                <a:latin typeface="Tahoma" pitchFamily="34"/>
                <a:cs typeface="Lucida Sans Unicode" pitchFamily="34"/>
              </a:rPr>
              <a:t> est une abstraction représentant un ensemble de données illimité, c’est à dire infini et sans cesse croissant car de nouveaux enregistrements continuent d'arriver</a:t>
            </a:r>
          </a:p>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Les caractéristiques de ce flux </a:t>
            </a:r>
            <a:r>
              <a:rPr lang="fr-FR" sz="3200" dirty="0" smtClean="0">
                <a:solidFill>
                  <a:srgbClr val="000000"/>
                </a:solidFill>
                <a:highlight>
                  <a:scrgbClr r="0" g="0" b="0">
                    <a:alpha val="0"/>
                  </a:scrgbClr>
                </a:highlight>
                <a:latin typeface="Tahoma" pitchFamily="34"/>
                <a:cs typeface="Lucida Sans Unicode" pitchFamily="34"/>
              </a:rPr>
              <a:t>:</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Les </a:t>
            </a:r>
            <a:r>
              <a:rPr lang="fr-FR" sz="3200" dirty="0">
                <a:solidFill>
                  <a:srgbClr val="000000"/>
                </a:solidFill>
                <a:highlight>
                  <a:scrgbClr r="0" g="0" b="0">
                    <a:alpha val="0"/>
                  </a:scrgbClr>
                </a:highlight>
                <a:latin typeface="Tahoma" pitchFamily="34"/>
                <a:cs typeface="Lucida Sans Unicode" pitchFamily="34"/>
              </a:rPr>
              <a:t>événements sont </a:t>
            </a:r>
            <a:r>
              <a:rPr lang="fr-FR" sz="3200" dirty="0" smtClean="0">
                <a:solidFill>
                  <a:srgbClr val="000000"/>
                </a:solidFill>
                <a:highlight>
                  <a:scrgbClr r="0" g="0" b="0">
                    <a:alpha val="0"/>
                  </a:scrgbClr>
                </a:highlight>
                <a:latin typeface="Tahoma" pitchFamily="34"/>
                <a:cs typeface="Lucida Sans Unicode" pitchFamily="34"/>
              </a:rPr>
              <a:t>partitionnés</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A </a:t>
            </a:r>
            <a:r>
              <a:rPr lang="fr-FR" sz="3200" dirty="0">
                <a:solidFill>
                  <a:srgbClr val="000000"/>
                </a:solidFill>
                <a:highlight>
                  <a:scrgbClr r="0" g="0" b="0">
                    <a:alpha val="0"/>
                  </a:scrgbClr>
                </a:highlight>
                <a:latin typeface="Tahoma" pitchFamily="34"/>
                <a:cs typeface="Lucida Sans Unicode" pitchFamily="34"/>
              </a:rPr>
              <a:t>l’intérieur d’une partition, les évènement sont </a:t>
            </a:r>
            <a:r>
              <a:rPr lang="fr-FR" sz="3200" dirty="0" smtClean="0">
                <a:solidFill>
                  <a:srgbClr val="000000"/>
                </a:solidFill>
                <a:highlight>
                  <a:scrgbClr r="0" g="0" b="0">
                    <a:alpha val="0"/>
                  </a:scrgbClr>
                </a:highlight>
                <a:latin typeface="Tahoma" pitchFamily="34"/>
                <a:cs typeface="Lucida Sans Unicode" pitchFamily="34"/>
              </a:rPr>
              <a:t>ordonnés</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Les </a:t>
            </a:r>
            <a:r>
              <a:rPr lang="fr-FR" sz="3200" dirty="0">
                <a:solidFill>
                  <a:srgbClr val="000000"/>
                </a:solidFill>
                <a:highlight>
                  <a:scrgbClr r="0" g="0" b="0">
                    <a:alpha val="0"/>
                  </a:scrgbClr>
                </a:highlight>
                <a:latin typeface="Tahoma" pitchFamily="34"/>
                <a:cs typeface="Lucida Sans Unicode" pitchFamily="34"/>
              </a:rPr>
              <a:t>événements sont immuables et ont un horodatage</a:t>
            </a:r>
          </a:p>
          <a:p>
            <a:pPr marL="0" lvl="0" indent="0" hangingPunct="0">
              <a:lnSpc>
                <a:spcPct val="120000"/>
              </a:lnSpc>
              <a:spcBef>
                <a:spcPts val="1417"/>
              </a:spcBef>
              <a:buNone/>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Si il est persisté, il correspond à un topic Kafka partitionné avec une stratégie d’archivage </a:t>
            </a:r>
            <a:r>
              <a:rPr lang="fr-FR" sz="3200" i="1" dirty="0" err="1">
                <a:solidFill>
                  <a:srgbClr val="000000"/>
                </a:solidFill>
                <a:highlight>
                  <a:scrgbClr r="0" g="0" b="0">
                    <a:alpha val="0"/>
                  </a:scrgbClr>
                </a:highlight>
                <a:latin typeface="Tahoma" pitchFamily="34"/>
                <a:cs typeface="Lucida Sans Unicode" pitchFamily="34"/>
              </a:rPr>
              <a:t>delete</a:t>
            </a:r>
            <a:endParaRPr lang="fr-FR" sz="3200" i="1"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21710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796048"/>
            <a:ext cx="8516880" cy="1403461"/>
          </a:xfrm>
        </p:spPr>
        <p:txBody>
          <a:bodyPr vert="horz" wrap="square">
            <a:spAutoFit/>
          </a:bodyPr>
          <a:lstStyle/>
          <a:p>
            <a:pPr lvl="0">
              <a:lnSpc>
                <a:spcPct val="95000"/>
              </a:lnSpc>
            </a:pPr>
            <a:r>
              <a:rPr lang="fr-FR" sz="3200" dirty="0" smtClean="0"/>
              <a:t>Messagerie </a:t>
            </a:r>
            <a:r>
              <a:rPr lang="fr-FR" sz="3200" dirty="0"/>
              <a:t>distribuée </a:t>
            </a:r>
            <a:r>
              <a:rPr lang="fr-FR" sz="3200" dirty="0" smtClean="0"/>
              <a:t/>
            </a:r>
            <a:br>
              <a:rPr lang="fr-FR" sz="3200" dirty="0" smtClean="0"/>
            </a:br>
            <a:r>
              <a:rPr lang="fr-FR" sz="3200" dirty="0" smtClean="0"/>
              <a:t>avec </a:t>
            </a:r>
            <a:r>
              <a:rPr lang="fr-FR" sz="3200" dirty="0"/>
              <a:t>Apache </a:t>
            </a:r>
            <a:r>
              <a:rPr lang="fr-FR" sz="3200" dirty="0" smtClean="0"/>
              <a:t>Kafka</a:t>
            </a:r>
            <a:br>
              <a:rPr lang="fr-FR" sz="3200" dirty="0" smtClean="0"/>
            </a:br>
            <a:r>
              <a:rPr lang="fr-FR" sz="3200" dirty="0" smtClean="0"/>
              <a:t>APIs C# / .NET</a:t>
            </a:r>
            <a:endParaRPr lang="fr-FR" sz="32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dirty="0"/>
              <a:t>David THIBAU – </a:t>
            </a:r>
            <a:r>
              <a:rPr lang="fr-FR" dirty="0" smtClean="0"/>
              <a:t>2025</a:t>
            </a: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5"/>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KStream et KTable</a:t>
            </a:r>
          </a:p>
        </p:txBody>
      </p:sp>
      <p:sp>
        <p:nvSpPr>
          <p:cNvPr id="3" name="Espace réservé du texte 166"/>
          <p:cNvSpPr txBox="1">
            <a:spLocks noGrp="1"/>
          </p:cNvSpPr>
          <p:nvPr>
            <p:ph type="body" idx="4294967295"/>
          </p:nvPr>
        </p:nvSpPr>
        <p:spPr>
          <a:xfrm>
            <a:off x="1091880" y="2435400"/>
            <a:ext cx="8459640" cy="2792880"/>
          </a:xfrm>
          <a:noFill/>
          <a:ln>
            <a:noFill/>
          </a:ln>
        </p:spPr>
        <p:txBody>
          <a:bodyPr wrap="square" lIns="0" tIns="0" rIns="0" bIns="0" anchor="t">
            <a:normAutofit fontScale="55000" lnSpcReduction="20000"/>
          </a:bodyPr>
          <a:lstStyle/>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 </a:t>
            </a:r>
            <a:r>
              <a:rPr lang="fr-FR" sz="3200" i="1" dirty="0">
                <a:solidFill>
                  <a:srgbClr val="000000"/>
                </a:solidFill>
                <a:highlight>
                  <a:scrgbClr r="0" g="0" b="0">
                    <a:alpha val="0"/>
                  </a:scrgbClr>
                </a:highlight>
                <a:latin typeface="Tahoma" pitchFamily="34"/>
                <a:cs typeface="Lucida Sans Unicode" pitchFamily="34"/>
              </a:rPr>
              <a:t>KafkaStream</a:t>
            </a:r>
            <a:r>
              <a:rPr lang="fr-FR" sz="3200" dirty="0">
                <a:solidFill>
                  <a:srgbClr val="000000"/>
                </a:solidFill>
                <a:highlight>
                  <a:scrgbClr r="0" g="0" b="0">
                    <a:alpha val="0"/>
                  </a:scrgbClr>
                </a:highlight>
                <a:latin typeface="Tahoma" pitchFamily="34"/>
                <a:cs typeface="Lucida Sans Unicode" pitchFamily="34"/>
              </a:rPr>
              <a:t> fournit également l’abstraction </a:t>
            </a:r>
            <a:r>
              <a:rPr lang="fr-FR" sz="3200" b="1" i="1" dirty="0" err="1">
                <a:solidFill>
                  <a:srgbClr val="0D1F63"/>
                </a:solidFill>
                <a:highlight>
                  <a:scrgbClr r="0" g="0" b="0">
                    <a:alpha val="0"/>
                  </a:scrgbClr>
                </a:highlight>
                <a:latin typeface="Tahoma" pitchFamily="34"/>
                <a:cs typeface="Lucida Sans Unicode" pitchFamily="34"/>
              </a:rPr>
              <a:t>KTable</a:t>
            </a:r>
            <a:r>
              <a:rPr lang="fr-FR" sz="3200" dirty="0">
                <a:solidFill>
                  <a:srgbClr val="000000"/>
                </a:solidFill>
                <a:highlight>
                  <a:scrgbClr r="0" g="0" b="0">
                    <a:alpha val="0"/>
                  </a:scrgbClr>
                </a:highlight>
                <a:latin typeface="Tahoma" pitchFamily="34"/>
                <a:cs typeface="Lucida Sans Unicode" pitchFamily="34"/>
              </a:rPr>
              <a:t> qui représente un ensemble de faits qui évoluent.</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a:solidFill>
                  <a:srgbClr val="000000"/>
                </a:solidFill>
                <a:highlight>
                  <a:scrgbClr r="0" g="0" b="0">
                    <a:alpha val="0"/>
                  </a:scrgbClr>
                </a:highlight>
                <a:latin typeface="Tahoma" pitchFamily="34"/>
                <a:cs typeface="Lucida Sans Unicode" pitchFamily="34"/>
              </a:rPr>
              <a:t>L’arrivée d’une valeur avec une clé connue met à jour la valeur </a:t>
            </a:r>
            <a:r>
              <a:rPr lang="fr-FR" sz="3200" dirty="0" smtClean="0">
                <a:solidFill>
                  <a:srgbClr val="000000"/>
                </a:solidFill>
                <a:highlight>
                  <a:scrgbClr r="0" g="0" b="0">
                    <a:alpha val="0"/>
                  </a:scrgbClr>
                </a:highlight>
                <a:latin typeface="Tahoma" pitchFamily="34"/>
                <a:cs typeface="Lucida Sans Unicode" pitchFamily="34"/>
              </a:rPr>
              <a:t>précédente.</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Similaire à une table </a:t>
            </a:r>
            <a:r>
              <a:rPr lang="fr-FR" sz="3200" dirty="0">
                <a:solidFill>
                  <a:srgbClr val="000000"/>
                </a:solidFill>
                <a:highlight>
                  <a:scrgbClr r="0" g="0" b="0">
                    <a:alpha val="0"/>
                  </a:scrgbClr>
                </a:highlight>
                <a:latin typeface="Tahoma" pitchFamily="34"/>
                <a:cs typeface="Lucida Sans Unicode" pitchFamily="34"/>
              </a:rPr>
              <a:t>d’une base de données ou il n’existe qu’une valeur pour une clé </a:t>
            </a:r>
            <a:r>
              <a:rPr lang="fr-FR" sz="3200" dirty="0" smtClean="0">
                <a:solidFill>
                  <a:srgbClr val="000000"/>
                </a:solidFill>
                <a:highlight>
                  <a:scrgbClr r="0" g="0" b="0">
                    <a:alpha val="0"/>
                  </a:scrgbClr>
                </a:highlight>
                <a:latin typeface="Tahoma" pitchFamily="34"/>
                <a:cs typeface="Lucida Sans Unicode" pitchFamily="34"/>
              </a:rPr>
              <a:t>donné.</a:t>
            </a:r>
          </a:p>
          <a:p>
            <a:pPr marL="457200" lvl="0" indent="-457200" hangingPunct="0">
              <a:lnSpc>
                <a:spcPct val="120000"/>
              </a:lnSpc>
              <a:spcBef>
                <a:spcPts val="0"/>
              </a:spcBef>
              <a:spcAft>
                <a:spcPts val="1423"/>
              </a:spcAft>
              <a:buFont typeface="Arial" panose="020B0604020202020204" pitchFamily="34" charset="0"/>
              <a:buChar char="•"/>
              <a:tabLst>
                <a:tab pos="342720" algn="l"/>
              </a:tabLst>
            </a:pPr>
            <a:r>
              <a:rPr lang="fr-FR" sz="3200" dirty="0" smtClean="0">
                <a:solidFill>
                  <a:srgbClr val="000000"/>
                </a:solidFill>
                <a:highlight>
                  <a:scrgbClr r="0" g="0" b="0">
                    <a:alpha val="0"/>
                  </a:scrgbClr>
                </a:highlight>
                <a:latin typeface="Tahoma" pitchFamily="34"/>
                <a:cs typeface="Lucida Sans Unicode" pitchFamily="34"/>
              </a:rPr>
              <a:t>Cela </a:t>
            </a:r>
            <a:r>
              <a:rPr lang="fr-FR" sz="3200" dirty="0">
                <a:solidFill>
                  <a:srgbClr val="000000"/>
                </a:solidFill>
                <a:highlight>
                  <a:scrgbClr r="0" g="0" b="0">
                    <a:alpha val="0"/>
                  </a:scrgbClr>
                </a:highlight>
                <a:latin typeface="Tahoma" pitchFamily="34"/>
                <a:cs typeface="Lucida Sans Unicode" pitchFamily="34"/>
              </a:rPr>
              <a:t>correspond à un topic Kafka avec un archivage </a:t>
            </a:r>
            <a:r>
              <a:rPr lang="fr-FR" sz="3200" i="1" dirty="0">
                <a:solidFill>
                  <a:srgbClr val="000000"/>
                </a:solidFill>
                <a:highlight>
                  <a:scrgbClr r="0" g="0" b="0">
                    <a:alpha val="0"/>
                  </a:scrgbClr>
                </a:highlight>
                <a:latin typeface="Tahoma" pitchFamily="34"/>
                <a:cs typeface="Lucida Sans Unicode" pitchFamily="34"/>
              </a:rPr>
              <a:t>compact</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pic>
        <p:nvPicPr>
          <p:cNvPr id="4" name="Picture 2" descr="https://kafka.apache.org/38/images/streams-table-duality-01.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693600" y="5228280"/>
            <a:ext cx="2666520" cy="2076119"/>
          </a:xfrm>
          <a:prstGeom prst="rect">
            <a:avLst/>
          </a:prstGeom>
          <a:noFill/>
          <a:ln>
            <a:noFill/>
          </a:ln>
        </p:spPr>
      </p:pic>
    </p:spTree>
    <p:extLst>
      <p:ext uri="{BB962C8B-B14F-4D97-AF65-F5344CB8AC3E}">
        <p14:creationId xmlns:p14="http://schemas.microsoft.com/office/powerpoint/2010/main" val="709841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6"/>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Dualité KStream / KTable</a:t>
            </a:r>
          </a:p>
        </p:txBody>
      </p:sp>
      <p:pic>
        <p:nvPicPr>
          <p:cNvPr id="3" name="Picture 1" descr="https://kafka.apache.org/38/images/streams-table-duality-03.png">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43240" y="2372040"/>
            <a:ext cx="5701320" cy="4735800"/>
          </a:xfrm>
          <a:prstGeom prst="rect">
            <a:avLst/>
          </a:prstGeom>
          <a:noFill/>
          <a:ln>
            <a:noFill/>
          </a:ln>
        </p:spPr>
      </p:pic>
    </p:spTree>
    <p:extLst>
      <p:ext uri="{BB962C8B-B14F-4D97-AF65-F5344CB8AC3E}">
        <p14:creationId xmlns:p14="http://schemas.microsoft.com/office/powerpoint/2010/main" val="293922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8"/>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i="1">
                <a:solidFill>
                  <a:srgbClr val="000000"/>
                </a:solidFill>
                <a:highlight>
                  <a:scrgbClr r="0" g="0" b="0">
                    <a:alpha val="0"/>
                  </a:scrgbClr>
                </a:highlight>
                <a:latin typeface="Tahoma" pitchFamily="34"/>
                <a:cs typeface="Lucida Sans Unicode" pitchFamily="34"/>
              </a:rPr>
              <a:t>KGlobalTable</a:t>
            </a:r>
          </a:p>
        </p:txBody>
      </p:sp>
      <p:sp>
        <p:nvSpPr>
          <p:cNvPr id="3" name="Espace réservé du texte 168"/>
          <p:cNvSpPr txBox="1">
            <a:spLocks noGrp="1"/>
          </p:cNvSpPr>
          <p:nvPr>
            <p:ph type="body" idx="4294967295"/>
          </p:nvPr>
        </p:nvSpPr>
        <p:spPr>
          <a:xfrm>
            <a:off x="1091880" y="2435400"/>
            <a:ext cx="8459640" cy="4384800"/>
          </a:xfrm>
          <a:noFill/>
          <a:ln>
            <a:noFill/>
          </a:ln>
        </p:spPr>
        <p:txBody>
          <a:bodyPr wrap="square" lIns="0" tIns="0" rIns="0" bIns="0" anchor="t">
            <a:normAutofit lnSpcReduction="10000"/>
          </a:bodyPr>
          <a:lstStyle/>
          <a:p>
            <a:pPr marL="342720" lvl="0" indent="-342720" hangingPunct="0">
              <a:lnSpc>
                <a:spcPct val="96000"/>
              </a:lnSpc>
              <a:spcBef>
                <a:spcPts val="0"/>
              </a:spcBef>
              <a:spcAft>
                <a:spcPts val="1423"/>
              </a:spcAft>
              <a:buNone/>
              <a:tabLst>
                <a:tab pos="342720" algn="l"/>
              </a:tabLst>
            </a:pPr>
            <a:r>
              <a:rPr lang="fr-FR" sz="3200" b="1" i="1" dirty="0" err="1">
                <a:solidFill>
                  <a:srgbClr val="002060"/>
                </a:solidFill>
                <a:highlight>
                  <a:scrgbClr r="0" g="0" b="0">
                    <a:alpha val="0"/>
                  </a:scrgbClr>
                </a:highlight>
                <a:latin typeface="Tahoma" pitchFamily="34"/>
                <a:cs typeface="Lucida Sans Unicode" pitchFamily="34"/>
              </a:rPr>
              <a:t>KGlobalTable</a:t>
            </a:r>
            <a:r>
              <a:rPr lang="fr-FR" sz="3200" dirty="0">
                <a:solidFill>
                  <a:srgbClr val="000000"/>
                </a:solidFill>
                <a:highlight>
                  <a:scrgbClr r="0" g="0" b="0">
                    <a:alpha val="0"/>
                  </a:scrgbClr>
                </a:highlight>
                <a:latin typeface="Tahoma" pitchFamily="34"/>
                <a:cs typeface="Lucida Sans Unicode" pitchFamily="34"/>
              </a:rPr>
              <a:t> représente une table distribuée globale.</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Contrairement à une </a:t>
            </a:r>
            <a:r>
              <a:rPr lang="fr-FR" sz="3200" i="1" dirty="0" err="1">
                <a:solidFill>
                  <a:srgbClr val="000000"/>
                </a:solidFill>
                <a:highlight>
                  <a:scrgbClr r="0" g="0" b="0">
                    <a:alpha val="0"/>
                  </a:scrgbClr>
                </a:highlight>
                <a:latin typeface="Tahoma" pitchFamily="34"/>
                <a:cs typeface="Lucida Sans Unicode" pitchFamily="34"/>
              </a:rPr>
              <a:t>KTable</a:t>
            </a:r>
            <a:r>
              <a:rPr lang="fr-FR" sz="3200" dirty="0">
                <a:solidFill>
                  <a:srgbClr val="000000"/>
                </a:solidFill>
                <a:highlight>
                  <a:scrgbClr r="0" g="0" b="0">
                    <a:alpha val="0"/>
                  </a:scrgbClr>
                </a:highlight>
                <a:latin typeface="Tahoma" pitchFamily="34"/>
                <a:cs typeface="Lucida Sans Unicode" pitchFamily="34"/>
              </a:rPr>
              <a:t>, qui est partitionnée et contient donc un sous-ensemble des clés des évènements, </a:t>
            </a:r>
            <a:br>
              <a:rPr lang="fr-FR" sz="3200" dirty="0">
                <a:solidFill>
                  <a:srgbClr val="000000"/>
                </a:solidFill>
                <a:highlight>
                  <a:scrgbClr r="0" g="0" b="0">
                    <a:alpha val="0"/>
                  </a:scrgbClr>
                </a:highlight>
                <a:latin typeface="Tahoma" pitchFamily="34"/>
                <a:cs typeface="Lucida Sans Unicode" pitchFamily="34"/>
              </a:rPr>
            </a:br>
            <a:r>
              <a:rPr lang="fr-FR" sz="3200" dirty="0">
                <a:solidFill>
                  <a:srgbClr val="000000"/>
                </a:solidFill>
                <a:highlight>
                  <a:scrgbClr r="0" g="0" b="0">
                    <a:alpha val="0"/>
                  </a:scrgbClr>
                </a:highlight>
                <a:latin typeface="Tahoma" pitchFamily="34"/>
                <a:cs typeface="Lucida Sans Unicode" pitchFamily="34"/>
              </a:rPr>
              <a:t>Une </a:t>
            </a:r>
            <a:r>
              <a:rPr lang="fr-FR" sz="3200" i="1" dirty="0" err="1">
                <a:solidFill>
                  <a:srgbClr val="000000"/>
                </a:solidFill>
                <a:highlight>
                  <a:scrgbClr r="0" g="0" b="0">
                    <a:alpha val="0"/>
                  </a:scrgbClr>
                </a:highlight>
                <a:latin typeface="Tahoma" pitchFamily="34"/>
                <a:cs typeface="Lucida Sans Unicode" pitchFamily="34"/>
              </a:rPr>
              <a:t>KGlobalTable</a:t>
            </a:r>
            <a:r>
              <a:rPr lang="fr-FR" sz="3200" dirty="0">
                <a:solidFill>
                  <a:srgbClr val="000000"/>
                </a:solidFill>
                <a:highlight>
                  <a:scrgbClr r="0" g="0" b="0">
                    <a:alpha val="0"/>
                  </a:scrgbClr>
                </a:highlight>
                <a:latin typeface="Tahoma" pitchFamily="34"/>
                <a:cs typeface="Lucida Sans Unicode" pitchFamily="34"/>
              </a:rPr>
              <a:t> contient une copie complète des données.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Elle est accessible par chaque instance de l’application </a:t>
            </a:r>
            <a:r>
              <a:rPr lang="fr-FR" sz="3200" i="1" dirty="0">
                <a:solidFill>
                  <a:srgbClr val="000000"/>
                </a:solidFill>
                <a:highlight>
                  <a:scrgbClr r="0" g="0" b="0">
                    <a:alpha val="0"/>
                  </a:scrgbClr>
                </a:highlight>
                <a:latin typeface="Tahoma" pitchFamily="34"/>
                <a:cs typeface="Lucida Sans Unicode" pitchFamily="34"/>
              </a:rPr>
              <a:t>KafkaStream</a:t>
            </a:r>
          </a:p>
        </p:txBody>
      </p:sp>
    </p:spTree>
    <p:extLst>
      <p:ext uri="{BB962C8B-B14F-4D97-AF65-F5344CB8AC3E}">
        <p14:creationId xmlns:p14="http://schemas.microsoft.com/office/powerpoint/2010/main" val="73150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89"/>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Opérateurs stateless / stateful</a:t>
            </a:r>
          </a:p>
        </p:txBody>
      </p:sp>
      <p:sp>
        <p:nvSpPr>
          <p:cNvPr id="3" name="Espace réservé du texte 169"/>
          <p:cNvSpPr txBox="1">
            <a:spLocks noGrp="1"/>
          </p:cNvSpPr>
          <p:nvPr>
            <p:ph type="body" idx="4294967295"/>
          </p:nvPr>
        </p:nvSpPr>
        <p:spPr>
          <a:xfrm>
            <a:off x="1091880" y="2261880"/>
            <a:ext cx="8459640" cy="4384800"/>
          </a:xfrm>
          <a:noFill/>
          <a:ln>
            <a:noFill/>
          </a:ln>
        </p:spPr>
        <p:txBody>
          <a:bodyPr wrap="square" lIns="0" tIns="0" rIns="0" bIns="0" anchor="t">
            <a:normAutofit fontScale="70000" lnSpcReduction="20000"/>
          </a:bodyPr>
          <a:lstStyle/>
          <a:p>
            <a:pPr marL="342720" lvl="0" indent="-342720" hangingPunct="0">
              <a:lnSpc>
                <a:spcPct val="120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KafkaStream propose de nombreux opérateurs permettant de traiter les enregistrements entrants.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Certains sont </a:t>
            </a:r>
            <a:r>
              <a:rPr lang="fr-FR" sz="3200" b="1" i="1" dirty="0" err="1">
                <a:solidFill>
                  <a:srgbClr val="000099"/>
                </a:solidFill>
                <a:highlight>
                  <a:scrgbClr r="0" g="0" b="0">
                    <a:alpha val="0"/>
                  </a:scrgbClr>
                </a:highlight>
                <a:latin typeface="Tahoma" pitchFamily="34"/>
                <a:cs typeface="Lucida Sans Unicode" pitchFamily="34"/>
              </a:rPr>
              <a:t>stateless</a:t>
            </a:r>
            <a:r>
              <a:rPr lang="fr-FR" sz="3200" dirty="0">
                <a:solidFill>
                  <a:srgbClr val="000000"/>
                </a:solidFill>
                <a:highlight>
                  <a:scrgbClr r="0" g="0" b="0">
                    <a:alpha val="0"/>
                  </a:scrgbClr>
                </a:highlight>
                <a:latin typeface="Tahoma" pitchFamily="34"/>
                <a:cs typeface="Lucida Sans Unicode" pitchFamily="34"/>
              </a:rPr>
              <a:t>, d’autres </a:t>
            </a:r>
            <a:r>
              <a:rPr lang="fr-FR" sz="3200" b="1" i="1" dirty="0" err="1">
                <a:solidFill>
                  <a:srgbClr val="000099"/>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smtClean="0">
                <a:solidFill>
                  <a:srgbClr val="000000"/>
                </a:solidFill>
                <a:highlight>
                  <a:scrgbClr r="0" g="0" b="0">
                    <a:alpha val="0"/>
                  </a:scrgbClr>
                </a:highlight>
                <a:latin typeface="Tahoma" pitchFamily="34"/>
                <a:cs typeface="Lucida Sans Unicode" pitchFamily="34"/>
              </a:rPr>
              <a:t>Exemples </a:t>
            </a:r>
            <a:r>
              <a:rPr lang="fr-FR" sz="3200" dirty="0" err="1">
                <a:solidFill>
                  <a:srgbClr val="000000"/>
                </a:solidFill>
                <a:highlight>
                  <a:scrgbClr r="0" g="0" b="0">
                    <a:alpha val="0"/>
                  </a:scrgbClr>
                </a:highlight>
                <a:latin typeface="Tahoma" pitchFamily="34"/>
                <a:cs typeface="Lucida Sans Unicode" pitchFamily="34"/>
              </a:rPr>
              <a:t>stateless</a:t>
            </a:r>
            <a:r>
              <a:rPr lang="fr-FR" sz="3200" dirty="0">
                <a:solidFill>
                  <a:srgbClr val="000000"/>
                </a:solidFill>
                <a:highlight>
                  <a:scrgbClr r="0" g="0" b="0">
                    <a:alpha val="0"/>
                  </a:scrgbClr>
                </a:highlight>
                <a:latin typeface="Tahoma" pitchFamily="34"/>
                <a:cs typeface="Lucida Sans Unicode" pitchFamily="34"/>
              </a:rPr>
              <a:t> : </a:t>
            </a:r>
            <a:r>
              <a:rPr lang="fr-FR" sz="3200" dirty="0" err="1">
                <a:solidFill>
                  <a:srgbClr val="000000"/>
                </a:solidFill>
                <a:highlight>
                  <a:scrgbClr r="0" g="0" b="0">
                    <a:alpha val="0"/>
                  </a:scrgbClr>
                </a:highlight>
                <a:latin typeface="Tahoma" pitchFamily="34"/>
                <a:cs typeface="Lucida Sans Unicode" pitchFamily="34"/>
              </a:rPr>
              <a:t>filter</a:t>
            </a:r>
            <a:r>
              <a:rPr lang="fr-FR" sz="3200" dirty="0">
                <a:solidFill>
                  <a:srgbClr val="000000"/>
                </a:solidFill>
                <a:highlight>
                  <a:scrgbClr r="0" g="0" b="0">
                    <a:alpha val="0"/>
                  </a:scrgbClr>
                </a:highlight>
                <a:latin typeface="Tahoma" pitchFamily="34"/>
                <a:cs typeface="Lucida Sans Unicode" pitchFamily="34"/>
              </a:rPr>
              <a:t>, </a:t>
            </a:r>
            <a:r>
              <a:rPr lang="fr-FR" sz="3200" dirty="0" err="1">
                <a:solidFill>
                  <a:srgbClr val="000000"/>
                </a:solidFill>
                <a:highlight>
                  <a:scrgbClr r="0" g="0" b="0">
                    <a:alpha val="0"/>
                  </a:scrgbClr>
                </a:highlight>
                <a:latin typeface="Tahoma" pitchFamily="34"/>
                <a:cs typeface="Lucida Sans Unicode" pitchFamily="34"/>
              </a:rPr>
              <a:t>map</a:t>
            </a:r>
            <a:r>
              <a:rPr lang="fr-FR" sz="3200" dirty="0">
                <a:solidFill>
                  <a:srgbClr val="000000"/>
                </a:solidFill>
                <a:highlight>
                  <a:scrgbClr r="0" g="0" b="0">
                    <a:alpha val="0"/>
                  </a:scrgbClr>
                </a:highlight>
                <a:latin typeface="Tahoma" pitchFamily="34"/>
                <a:cs typeface="Lucida Sans Unicode" pitchFamily="34"/>
              </a:rPr>
              <a:t>, …</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smtClean="0">
                <a:solidFill>
                  <a:srgbClr val="000000"/>
                </a:solidFill>
                <a:highlight>
                  <a:scrgbClr r="0" g="0" b="0">
                    <a:alpha val="0"/>
                  </a:scrgbClr>
                </a:highlight>
                <a:latin typeface="Tahoma" pitchFamily="34"/>
                <a:cs typeface="Lucida Sans Unicode" pitchFamily="34"/>
              </a:rPr>
              <a:t>Exemples </a:t>
            </a:r>
            <a:r>
              <a:rPr lang="fr-FR" sz="3200" dirty="0" err="1">
                <a:solidFill>
                  <a:srgbClr val="000000"/>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 : Agrégation, Jointure</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Les opérateurs </a:t>
            </a:r>
            <a:r>
              <a:rPr lang="fr-FR" sz="3200" dirty="0" err="1">
                <a:solidFill>
                  <a:srgbClr val="000000"/>
                </a:solidFill>
                <a:highlight>
                  <a:scrgbClr r="0" g="0" b="0">
                    <a:alpha val="0"/>
                  </a:scrgbClr>
                </a:highlight>
                <a:latin typeface="Tahoma" pitchFamily="34"/>
                <a:cs typeface="Lucida Sans Unicode" pitchFamily="34"/>
              </a:rPr>
              <a:t>stateful</a:t>
            </a:r>
            <a:r>
              <a:rPr lang="fr-FR" sz="3200" dirty="0">
                <a:solidFill>
                  <a:srgbClr val="000000"/>
                </a:solidFill>
                <a:highlight>
                  <a:scrgbClr r="0" g="0" b="0">
                    <a:alpha val="0"/>
                  </a:scrgbClr>
                </a:highlight>
                <a:latin typeface="Tahoma" pitchFamily="34"/>
                <a:cs typeface="Lucida Sans Unicode" pitchFamily="34"/>
              </a:rPr>
              <a:t> doivent maintenir un état stocké dans un </a:t>
            </a:r>
            <a:r>
              <a:rPr lang="fr-FR" sz="3200" b="1" i="1" dirty="0" err="1">
                <a:solidFill>
                  <a:srgbClr val="000099"/>
                </a:solidFill>
                <a:highlight>
                  <a:scrgbClr r="0" g="0" b="0">
                    <a:alpha val="0"/>
                  </a:scrgbClr>
                </a:highlight>
                <a:latin typeface="Tahoma" pitchFamily="34"/>
                <a:cs typeface="Lucida Sans Unicode" pitchFamily="34"/>
              </a:rPr>
              <a:t>StateStore</a:t>
            </a:r>
            <a:endParaRPr lang="fr-FR" sz="3200" b="1" i="1" dirty="0">
              <a:solidFill>
                <a:srgbClr val="000099"/>
              </a:solidFill>
              <a:highlight>
                <a:scrgbClr r="0" g="0" b="0">
                  <a:alpha val="0"/>
                </a:scrgbClr>
              </a:highlight>
              <a:latin typeface="Tahoma" pitchFamily="34"/>
              <a:cs typeface="Lucida Sans Unicode" pitchFamily="34"/>
            </a:endParaRP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On peut interroger ces états via des </a:t>
            </a:r>
            <a:r>
              <a:rPr lang="fr-FR" sz="3200" i="1" dirty="0">
                <a:solidFill>
                  <a:srgbClr val="000000"/>
                </a:solidFill>
                <a:highlight>
                  <a:scrgbClr r="0" g="0" b="0">
                    <a:alpha val="0"/>
                  </a:scrgbClr>
                </a:highlight>
                <a:latin typeface="Tahoma" pitchFamily="34"/>
                <a:cs typeface="Lucida Sans Unicode" pitchFamily="34"/>
              </a:rPr>
              <a:t>interactive </a:t>
            </a:r>
            <a:r>
              <a:rPr lang="fr-FR" sz="3200" i="1" dirty="0" err="1">
                <a:solidFill>
                  <a:srgbClr val="000000"/>
                </a:solidFill>
                <a:highlight>
                  <a:scrgbClr r="0" g="0" b="0">
                    <a:alpha val="0"/>
                  </a:scrgbClr>
                </a:highlight>
                <a:latin typeface="Tahoma" pitchFamily="34"/>
                <a:cs typeface="Lucida Sans Unicode" pitchFamily="34"/>
              </a:rPr>
              <a:t>queries</a:t>
            </a:r>
            <a:endParaRPr lang="fr-FR" sz="3200" i="1" dirty="0">
              <a:solidFill>
                <a:srgbClr val="000000"/>
              </a:solidFill>
              <a:highlight>
                <a:scrgbClr r="0" g="0" b="0">
                  <a:alpha val="0"/>
                </a:scrgbClr>
              </a:highlight>
              <a:latin typeface="Tahoma" pitchFamily="34"/>
              <a:cs typeface="Lucida Sans Unicode" pitchFamily="34"/>
            </a:endParaRP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Les state store sont généralement partitionnés</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3810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1"/>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Tâches et partitions</a:t>
            </a:r>
          </a:p>
        </p:txBody>
      </p:sp>
      <p:sp>
        <p:nvSpPr>
          <p:cNvPr id="3" name="Espace réservé du texte 17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En se basant sur les partitions Kafka et les clés des messages, KafkaStream </a:t>
            </a:r>
            <a:r>
              <a:rPr lang="fr-FR" sz="3200" dirty="0" smtClean="0">
                <a:solidFill>
                  <a:srgbClr val="000000"/>
                </a:solidFill>
                <a:highlight>
                  <a:scrgbClr r="0" g="0" b="0">
                    <a:alpha val="0"/>
                  </a:scrgbClr>
                </a:highlight>
                <a:latin typeface="Tahoma" pitchFamily="34"/>
                <a:cs typeface="Lucida Sans Unicode" pitchFamily="34"/>
              </a:rPr>
              <a:t>implémente </a:t>
            </a:r>
            <a:r>
              <a:rPr lang="fr-FR" sz="3200" dirty="0">
                <a:solidFill>
                  <a:srgbClr val="000000"/>
                </a:solidFill>
                <a:highlight>
                  <a:scrgbClr r="0" g="0" b="0">
                    <a:alpha val="0"/>
                  </a:scrgbClr>
                </a:highlight>
                <a:latin typeface="Tahoma" pitchFamily="34"/>
                <a:cs typeface="Lucida Sans Unicode" pitchFamily="34"/>
              </a:rPr>
              <a:t>le parallélisme via des </a:t>
            </a:r>
            <a:r>
              <a:rPr lang="fr-FR" sz="3200" b="1" i="1" dirty="0" err="1">
                <a:solidFill>
                  <a:srgbClr val="000099"/>
                </a:solidFill>
                <a:highlight>
                  <a:scrgbClr r="0" g="0" b="0">
                    <a:alpha val="0"/>
                  </a:scrgbClr>
                </a:highlight>
                <a:latin typeface="Tahoma" pitchFamily="34"/>
                <a:cs typeface="Lucida Sans Unicode" pitchFamily="34"/>
              </a:rPr>
              <a:t>Task</a:t>
            </a:r>
            <a:endParaRPr lang="fr-FR" sz="3200" b="1" i="1" dirty="0">
              <a:solidFill>
                <a:srgbClr val="000099"/>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Les tâches permettent la </a:t>
            </a:r>
            <a:r>
              <a:rPr lang="fr-FR" sz="3200" dirty="0" err="1">
                <a:solidFill>
                  <a:srgbClr val="000000"/>
                </a:solidFill>
                <a:highlight>
                  <a:scrgbClr r="0" g="0" b="0">
                    <a:alpha val="0"/>
                  </a:scrgbClr>
                </a:highlight>
                <a:latin typeface="Tahoma" pitchFamily="34"/>
                <a:cs typeface="Lucida Sans Unicode" pitchFamily="34"/>
              </a:rPr>
              <a:t>scalabilité</a:t>
            </a:r>
            <a:r>
              <a:rPr lang="fr-FR" sz="3200" dirty="0">
                <a:solidFill>
                  <a:srgbClr val="000000"/>
                </a:solidFill>
                <a:highlight>
                  <a:scrgbClr r="0" g="0" b="0">
                    <a:alpha val="0"/>
                  </a:scrgbClr>
                </a:highlight>
                <a:latin typeface="Tahoma" pitchFamily="34"/>
                <a:cs typeface="Lucida Sans Unicode" pitchFamily="34"/>
              </a:rPr>
              <a:t>.</a:t>
            </a:r>
          </a:p>
          <a:p>
            <a:pPr marL="0" lvl="1" indent="0">
              <a:spcBef>
                <a:spcPts val="499"/>
              </a:spcBef>
              <a:buClr>
                <a:srgbClr val="000000"/>
              </a:buClr>
              <a:buSzPct val="100000"/>
              <a:buFont typeface="Arial" pitchFamily="34"/>
              <a:tabLst>
                <a:tab pos="0" algn="l"/>
              </a:tabLst>
            </a:pPr>
            <a:r>
              <a:rPr lang="fr-FR" i="1" dirty="0">
                <a:solidFill>
                  <a:srgbClr val="000000"/>
                </a:solidFill>
                <a:highlight>
                  <a:scrgbClr r="0" g="0" b="0">
                    <a:alpha val="0"/>
                  </a:scrgbClr>
                </a:highlight>
                <a:latin typeface="Calibri" pitchFamily="34"/>
                <a:cs typeface="Lucida Sans Unicode" pitchFamily="34"/>
              </a:rPr>
              <a:t>KafkaStream</a:t>
            </a:r>
            <a:r>
              <a:rPr lang="fr-FR" dirty="0">
                <a:solidFill>
                  <a:srgbClr val="000000"/>
                </a:solidFill>
                <a:highlight>
                  <a:scrgbClr r="0" g="0" b="0">
                    <a:alpha val="0"/>
                  </a:scrgbClr>
                </a:highlight>
                <a:latin typeface="Calibri" pitchFamily="34"/>
                <a:cs typeface="Lucida Sans Unicode" pitchFamily="34"/>
              </a:rPr>
              <a:t> crée un nombre fixe de tâches en fonction des partitions du flux d'entrée</a:t>
            </a:r>
          </a:p>
          <a:p>
            <a:pPr marL="0" lvl="1" indent="0">
              <a:spcBef>
                <a:spcPts val="499"/>
              </a:spcBef>
              <a:buClr>
                <a:srgbClr val="000000"/>
              </a:buClr>
              <a:buSzPct val="100000"/>
              <a:buFont typeface="Arial" pitchFamily="34"/>
              <a:tabLst>
                <a:tab pos="0" algn="l"/>
              </a:tabLst>
            </a:pPr>
            <a:r>
              <a:rPr lang="fr-FR" dirty="0">
                <a:solidFill>
                  <a:srgbClr val="000000"/>
                </a:solidFill>
                <a:highlight>
                  <a:scrgbClr r="0" g="0" b="0">
                    <a:alpha val="0"/>
                  </a:scrgbClr>
                </a:highlight>
                <a:latin typeface="Calibri" pitchFamily="34"/>
                <a:cs typeface="Lucida Sans Unicode" pitchFamily="34"/>
              </a:rPr>
              <a:t>Chaque tâche est affectée à une </a:t>
            </a:r>
            <a:r>
              <a:rPr lang="fr-FR" dirty="0" smtClean="0">
                <a:solidFill>
                  <a:srgbClr val="000000"/>
                </a:solidFill>
                <a:highlight>
                  <a:scrgbClr r="0" g="0" b="0">
                    <a:alpha val="0"/>
                  </a:scrgbClr>
                </a:highlight>
                <a:latin typeface="Calibri" pitchFamily="34"/>
                <a:cs typeface="Lucida Sans Unicode" pitchFamily="34"/>
              </a:rPr>
              <a:t>partition. </a:t>
            </a:r>
            <a:r>
              <a:rPr lang="fr-FR" dirty="0">
                <a:solidFill>
                  <a:srgbClr val="000000"/>
                </a:solidFill>
                <a:highlight>
                  <a:scrgbClr r="0" g="0" b="0">
                    <a:alpha val="0"/>
                  </a:scrgbClr>
                </a:highlight>
                <a:latin typeface="Calibri" pitchFamily="34"/>
                <a:cs typeface="Lucida Sans Unicode" pitchFamily="34"/>
              </a:rPr>
              <a:t/>
            </a:r>
            <a:br>
              <a:rPr lang="fr-FR" dirty="0">
                <a:solidFill>
                  <a:srgbClr val="000000"/>
                </a:solidFill>
                <a:highlight>
                  <a:scrgbClr r="0" g="0" b="0">
                    <a:alpha val="0"/>
                  </a:scrgbClr>
                </a:highlight>
                <a:latin typeface="Calibri" pitchFamily="34"/>
                <a:cs typeface="Lucida Sans Unicode" pitchFamily="34"/>
              </a:rPr>
            </a:br>
            <a:r>
              <a:rPr lang="fr-FR" dirty="0">
                <a:solidFill>
                  <a:srgbClr val="000000"/>
                </a:solidFill>
                <a:highlight>
                  <a:scrgbClr r="0" g="0" b="0">
                    <a:alpha val="0"/>
                  </a:scrgbClr>
                </a:highlight>
                <a:latin typeface="Calibri" pitchFamily="34"/>
                <a:cs typeface="Lucida Sans Unicode" pitchFamily="34"/>
              </a:rPr>
              <a:t>L'affectation ne change que lorsqu’une instance de l’application disparaît ou apparaît</a:t>
            </a:r>
          </a:p>
          <a:p>
            <a:pPr marL="0" lvl="1" indent="0">
              <a:spcBef>
                <a:spcPts val="499"/>
              </a:spcBef>
              <a:buClr>
                <a:srgbClr val="000000"/>
              </a:buClr>
              <a:buSzPct val="100000"/>
              <a:buFont typeface="Arial" pitchFamily="34"/>
              <a:tabLst>
                <a:tab pos="0" algn="l"/>
              </a:tabLst>
            </a:pPr>
            <a:r>
              <a:rPr lang="fr-FR" dirty="0">
                <a:solidFill>
                  <a:srgbClr val="000000"/>
                </a:solidFill>
                <a:highlight>
                  <a:scrgbClr r="0" g="0" b="0">
                    <a:alpha val="0"/>
                  </a:scrgbClr>
                </a:highlight>
                <a:latin typeface="Calibri" pitchFamily="34"/>
                <a:cs typeface="Lucida Sans Unicode" pitchFamily="34"/>
              </a:rPr>
              <a:t>Les taches instancient leur propre topologie de processeurs </a:t>
            </a:r>
            <a:r>
              <a:rPr lang="fr-FR" dirty="0" smtClean="0">
                <a:solidFill>
                  <a:srgbClr val="000000"/>
                </a:solidFill>
                <a:highlight>
                  <a:scrgbClr r="0" g="0" b="0">
                    <a:alpha val="0"/>
                  </a:scrgbClr>
                </a:highlight>
                <a:latin typeface="Calibri" pitchFamily="34"/>
                <a:cs typeface="Lucida Sans Unicode" pitchFamily="34"/>
              </a:rPr>
              <a:t>et </a:t>
            </a:r>
            <a:r>
              <a:rPr lang="fr-FR" dirty="0">
                <a:solidFill>
                  <a:srgbClr val="000000"/>
                </a:solidFill>
                <a:highlight>
                  <a:scrgbClr r="0" g="0" b="0">
                    <a:alpha val="0"/>
                  </a:scrgbClr>
                </a:highlight>
                <a:latin typeface="Calibri" pitchFamily="34"/>
                <a:cs typeface="Lucida Sans Unicode" pitchFamily="34"/>
              </a:rPr>
              <a:t>ont leur propre </a:t>
            </a:r>
            <a:r>
              <a:rPr lang="fr-FR" dirty="0" err="1">
                <a:solidFill>
                  <a:srgbClr val="000000"/>
                </a:solidFill>
                <a:highlight>
                  <a:scrgbClr r="0" g="0" b="0">
                    <a:alpha val="0"/>
                  </a:scrgbClr>
                </a:highlight>
                <a:latin typeface="Calibri" pitchFamily="34"/>
                <a:cs typeface="Lucida Sans Unicode" pitchFamily="34"/>
              </a:rPr>
              <a:t>StateStore</a:t>
            </a:r>
            <a:endParaRPr lang="fr-FR" dirty="0">
              <a:solidFill>
                <a:srgbClr val="000000"/>
              </a:solidFill>
              <a:highlight>
                <a:scrgbClr r="0" g="0" b="0">
                  <a:alpha val="0"/>
                </a:scrgbClr>
              </a:highlight>
              <a:latin typeface="Calibri" pitchFamily="34"/>
              <a:cs typeface="Lucida Sans Unicode" pitchFamily="34"/>
            </a:endParaRPr>
          </a:p>
        </p:txBody>
      </p:sp>
    </p:spTree>
    <p:extLst>
      <p:ext uri="{BB962C8B-B14F-4D97-AF65-F5344CB8AC3E}">
        <p14:creationId xmlns:p14="http://schemas.microsoft.com/office/powerpoint/2010/main" val="37716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3"/>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Modèle de threads</a:t>
            </a:r>
          </a:p>
        </p:txBody>
      </p:sp>
      <p:sp>
        <p:nvSpPr>
          <p:cNvPr id="3" name="Espace réservé du texte 173"/>
          <p:cNvSpPr txBox="1">
            <a:spLocks noGrp="1"/>
          </p:cNvSpPr>
          <p:nvPr>
            <p:ph type="body" idx="4294967295"/>
          </p:nvPr>
        </p:nvSpPr>
        <p:spPr>
          <a:xfrm>
            <a:off x="1091880" y="2354480"/>
            <a:ext cx="8459640" cy="4384800"/>
          </a:xfrm>
          <a:noFill/>
          <a:ln>
            <a:noFill/>
          </a:ln>
        </p:spPr>
        <p:txBody>
          <a:bodyPr wrap="square" lIns="0" tIns="0" rIns="0" bIns="0" anchor="t">
            <a:normAutofit fontScale="70000" lnSpcReduction="20000"/>
          </a:bodyPr>
          <a:lstStyle/>
          <a:p>
            <a:pPr marL="342720" lvl="0" indent="-342720" hangingPunct="0">
              <a:lnSpc>
                <a:spcPct val="96000"/>
              </a:lnSpc>
              <a:spcBef>
                <a:spcPts val="0"/>
              </a:spcBef>
              <a:spcAft>
                <a:spcPts val="1423"/>
              </a:spcAft>
              <a:buNone/>
              <a:tabLst>
                <a:tab pos="342720" algn="l"/>
              </a:tabLst>
            </a:pPr>
            <a:r>
              <a:rPr lang="fr-FR" sz="3200" i="1" dirty="0">
                <a:solidFill>
                  <a:srgbClr val="000000"/>
                </a:solidFill>
                <a:highlight>
                  <a:scrgbClr r="0" g="0" b="0">
                    <a:alpha val="0"/>
                  </a:scrgbClr>
                </a:highlight>
                <a:latin typeface="Tahoma" pitchFamily="34"/>
                <a:cs typeface="Lucida Sans Unicode" pitchFamily="34"/>
              </a:rPr>
              <a:t>KafkaStream</a:t>
            </a:r>
            <a:r>
              <a:rPr lang="fr-FR" sz="3200" dirty="0">
                <a:solidFill>
                  <a:srgbClr val="000000"/>
                </a:solidFill>
                <a:highlight>
                  <a:scrgbClr r="0" g="0" b="0">
                    <a:alpha val="0"/>
                  </a:scrgbClr>
                </a:highlight>
                <a:latin typeface="Tahoma" pitchFamily="34"/>
                <a:cs typeface="Lucida Sans Unicode" pitchFamily="34"/>
              </a:rPr>
              <a:t> permet de configurer le nombre de threads utilisées pour paralléliser le traitement au sein d'une instance d'application.</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dirty="0">
                <a:solidFill>
                  <a:srgbClr val="000000"/>
                </a:solidFill>
                <a:highlight>
                  <a:scrgbClr r="0" g="0" b="0">
                    <a:alpha val="0"/>
                  </a:scrgbClr>
                </a:highlight>
                <a:latin typeface="Tahoma" pitchFamily="34"/>
                <a:cs typeface="Lucida Sans Unicode" pitchFamily="34"/>
              </a:rPr>
              <a:t>Chaque thread peut exécuter une ou plusieurs tâches avec leurs topologies de processeur de manière indépendante.</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=&gt; Le </a:t>
            </a:r>
            <a:r>
              <a:rPr lang="fr-FR" sz="3200" dirty="0" err="1">
                <a:solidFill>
                  <a:srgbClr val="000000"/>
                </a:solidFill>
                <a:highlight>
                  <a:scrgbClr r="0" g="0" b="0">
                    <a:alpha val="0"/>
                  </a:scrgbClr>
                </a:highlight>
                <a:latin typeface="Tahoma" pitchFamily="34"/>
                <a:cs typeface="Lucida Sans Unicode" pitchFamily="34"/>
              </a:rPr>
              <a:t>scaling</a:t>
            </a:r>
            <a:r>
              <a:rPr lang="fr-FR" sz="3200" dirty="0">
                <a:solidFill>
                  <a:srgbClr val="000000"/>
                </a:solidFill>
                <a:highlight>
                  <a:scrgbClr r="0" g="0" b="0">
                    <a:alpha val="0"/>
                  </a:scrgbClr>
                </a:highlight>
                <a:latin typeface="Tahoma" pitchFamily="34"/>
                <a:cs typeface="Lucida Sans Unicode" pitchFamily="34"/>
              </a:rPr>
              <a:t> </a:t>
            </a:r>
            <a:r>
              <a:rPr lang="fr-FR" sz="3200" dirty="0" smtClean="0">
                <a:solidFill>
                  <a:srgbClr val="000000"/>
                </a:solidFill>
                <a:highlight>
                  <a:scrgbClr r="0" g="0" b="0">
                    <a:alpha val="0"/>
                  </a:scrgbClr>
                </a:highlight>
                <a:latin typeface="Tahoma" pitchFamily="34"/>
                <a:cs typeface="Lucida Sans Unicode" pitchFamily="34"/>
              </a:rPr>
              <a:t>vertical </a:t>
            </a:r>
            <a:r>
              <a:rPr lang="fr-FR" sz="3200" dirty="0">
                <a:solidFill>
                  <a:srgbClr val="000000"/>
                </a:solidFill>
                <a:highlight>
                  <a:scrgbClr r="0" g="0" b="0">
                    <a:alpha val="0"/>
                  </a:scrgbClr>
                </a:highlight>
                <a:latin typeface="Tahoma" pitchFamily="34"/>
                <a:cs typeface="Lucida Sans Unicode" pitchFamily="34"/>
              </a:rPr>
              <a:t>consiste donc à augmenter le nombre de threads.</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=&gt; Le </a:t>
            </a:r>
            <a:r>
              <a:rPr lang="fr-FR" sz="3200" dirty="0" err="1">
                <a:solidFill>
                  <a:srgbClr val="000000"/>
                </a:solidFill>
                <a:highlight>
                  <a:scrgbClr r="0" g="0" b="0">
                    <a:alpha val="0"/>
                  </a:scrgbClr>
                </a:highlight>
                <a:latin typeface="Tahoma" pitchFamily="34"/>
                <a:cs typeface="Lucida Sans Unicode" pitchFamily="34"/>
              </a:rPr>
              <a:t>scaling</a:t>
            </a:r>
            <a:r>
              <a:rPr lang="fr-FR" sz="3200" dirty="0">
                <a:solidFill>
                  <a:srgbClr val="000000"/>
                </a:solidFill>
                <a:highlight>
                  <a:scrgbClr r="0" g="0" b="0">
                    <a:alpha val="0"/>
                  </a:scrgbClr>
                </a:highlight>
                <a:latin typeface="Tahoma" pitchFamily="34"/>
                <a:cs typeface="Lucida Sans Unicode" pitchFamily="34"/>
              </a:rPr>
              <a:t> </a:t>
            </a:r>
            <a:r>
              <a:rPr lang="fr-FR" sz="3200" dirty="0" smtClean="0">
                <a:solidFill>
                  <a:srgbClr val="000000"/>
                </a:solidFill>
                <a:highlight>
                  <a:scrgbClr r="0" g="0" b="0">
                    <a:alpha val="0"/>
                  </a:scrgbClr>
                </a:highlight>
                <a:latin typeface="Tahoma" pitchFamily="34"/>
                <a:cs typeface="Lucida Sans Unicode" pitchFamily="34"/>
              </a:rPr>
              <a:t>horizontal </a:t>
            </a:r>
            <a:r>
              <a:rPr lang="fr-FR" sz="3200" dirty="0">
                <a:solidFill>
                  <a:srgbClr val="000000"/>
                </a:solidFill>
                <a:highlight>
                  <a:scrgbClr r="0" g="0" b="0">
                    <a:alpha val="0"/>
                  </a:scrgbClr>
                </a:highlight>
                <a:latin typeface="Tahoma" pitchFamily="34"/>
                <a:cs typeface="Lucida Sans Unicode" pitchFamily="34"/>
              </a:rPr>
              <a:t>consiste à démarrer plusieurs fois la même instance.</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Dans les 2 cas, Kafka </a:t>
            </a:r>
            <a:r>
              <a:rPr lang="fr-FR" sz="3200" dirty="0" err="1">
                <a:solidFill>
                  <a:srgbClr val="000000"/>
                </a:solidFill>
                <a:highlight>
                  <a:scrgbClr r="0" g="0" b="0">
                    <a:alpha val="0"/>
                  </a:scrgbClr>
                </a:highlight>
                <a:latin typeface="Tahoma" pitchFamily="34"/>
                <a:cs typeface="Lucida Sans Unicode" pitchFamily="34"/>
              </a:rPr>
              <a:t>Streams</a:t>
            </a:r>
            <a:r>
              <a:rPr lang="fr-FR" sz="3200" dirty="0">
                <a:solidFill>
                  <a:srgbClr val="000000"/>
                </a:solidFill>
                <a:highlight>
                  <a:scrgbClr r="0" g="0" b="0">
                    <a:alpha val="0"/>
                  </a:scrgbClr>
                </a:highlight>
                <a:latin typeface="Tahoma" pitchFamily="34"/>
                <a:cs typeface="Lucida Sans Unicode" pitchFamily="34"/>
              </a:rPr>
              <a:t> se charge de distribuer les partitions entre les tâches qui s'exécutent dans les instances de l'application.</a:t>
            </a:r>
          </a:p>
          <a:p>
            <a:pPr marL="342720" lvl="0" indent="-342720" hangingPunct="0">
              <a:lnSpc>
                <a:spcPct val="96000"/>
              </a:lnSpc>
              <a:spcBef>
                <a:spcPts val="0"/>
              </a:spcBef>
              <a:spcAft>
                <a:spcPts val="1423"/>
              </a:spcAft>
              <a:buNone/>
              <a:tabLst>
                <a:tab pos="342720" algn="l"/>
              </a:tabLst>
            </a:pPr>
            <a:endParaRPr lang="fr-FR" sz="3200" dirty="0">
              <a:solidFill>
                <a:srgbClr val="000000"/>
              </a:solidFill>
              <a:highlight>
                <a:scrgbClr r="0" g="0" b="0">
                  <a:alpha val="0"/>
                </a:scrgbClr>
              </a:highlight>
              <a:latin typeface="Tahoma" pitchFamily="34"/>
              <a:cs typeface="Lucida Sans Unicode" pitchFamily="34"/>
            </a:endParaRPr>
          </a:p>
        </p:txBody>
      </p:sp>
    </p:spTree>
    <p:extLst>
      <p:ext uri="{BB962C8B-B14F-4D97-AF65-F5344CB8AC3E}">
        <p14:creationId xmlns:p14="http://schemas.microsoft.com/office/powerpoint/2010/main" val="1809602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92"/>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Architecture et scalabilité</a:t>
            </a:r>
          </a:p>
        </p:txBody>
      </p:sp>
      <p:sp>
        <p:nvSpPr>
          <p:cNvPr id="3" name="Espace réservé du texte 172"/>
          <p:cNvSpPr txBox="1">
            <a:spLocks noGrp="1"/>
          </p:cNvSpPr>
          <p:nvPr>
            <p:ph type="body" idx="4294967295"/>
          </p:nvPr>
        </p:nvSpPr>
        <p:spPr>
          <a:xfrm>
            <a:off x="1091880" y="2261880"/>
            <a:ext cx="8459640" cy="4384800"/>
          </a:xfrm>
          <a:noFill/>
          <a:ln>
            <a:noFill/>
          </a:ln>
        </p:spPr>
        <p:txBody>
          <a:bodyPr wrap="square" lIns="0" tIns="0" rIns="0" bIns="0" anchor="t">
            <a:noAutofit/>
          </a:bodyPr>
          <a:lstStyle/>
          <a:p>
            <a:pPr marL="0" indent="0" hangingPunct="0">
              <a:lnSpc>
                <a:spcPct val="96000"/>
              </a:lnSpc>
              <a:spcBef>
                <a:spcPts val="1417"/>
              </a:spcBef>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endParaRPr lang="fr-FR" sz="3200">
              <a:solidFill>
                <a:srgbClr val="000000"/>
              </a:solidFill>
              <a:highlight>
                <a:scrgbClr r="0" g="0" b="0">
                  <a:alpha val="0"/>
                </a:scrgbClr>
              </a:highlight>
              <a:latin typeface="Tahoma" pitchFamily="34"/>
              <a:cs typeface="Lucida Sans Unicode" pitchFamily="34"/>
            </a:endParaRPr>
          </a:p>
        </p:txBody>
      </p:sp>
      <p:pic>
        <p:nvPicPr>
          <p:cNvPr id="4" name="Image 3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2460640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4"/>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Tolérance aux pannes</a:t>
            </a:r>
          </a:p>
        </p:txBody>
      </p:sp>
      <p:sp>
        <p:nvSpPr>
          <p:cNvPr id="3" name="Espace réservé du texte 1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10000"/>
          </a:bodyPr>
          <a:lstStyle/>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Chaque tâche maintient son propre </a:t>
            </a:r>
            <a:r>
              <a:rPr lang="fr-FR" sz="3200" i="1" dirty="0" err="1">
                <a:solidFill>
                  <a:srgbClr val="000000"/>
                </a:solidFill>
                <a:highlight>
                  <a:scrgbClr r="0" g="0" b="0">
                    <a:alpha val="0"/>
                  </a:scrgbClr>
                </a:highlight>
                <a:latin typeface="Tahoma" pitchFamily="34"/>
                <a:cs typeface="Lucida Sans Unicode" pitchFamily="34"/>
              </a:rPr>
              <a:t>LocalStore</a:t>
            </a:r>
            <a:r>
              <a:rPr lang="fr-FR" sz="3200" dirty="0">
                <a:solidFill>
                  <a:srgbClr val="000000"/>
                </a:solidFill>
                <a:highlight>
                  <a:scrgbClr r="0" g="0" b="0">
                    <a:alpha val="0"/>
                  </a:scrgbClr>
                </a:highlight>
                <a:latin typeface="Tahoma" pitchFamily="34"/>
                <a:cs typeface="Lucida Sans Unicode" pitchFamily="34"/>
              </a:rPr>
              <a:t>.</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Pour garantir la tolérance aux pannes, </a:t>
            </a:r>
            <a:r>
              <a:rPr lang="fr-FR" sz="3200" i="1" dirty="0">
                <a:solidFill>
                  <a:srgbClr val="000000"/>
                </a:solidFill>
                <a:highlight>
                  <a:scrgbClr r="0" g="0" b="0">
                    <a:alpha val="0"/>
                  </a:scrgbClr>
                </a:highlight>
                <a:latin typeface="Tahoma" pitchFamily="34"/>
                <a:cs typeface="Lucida Sans Unicode" pitchFamily="34"/>
              </a:rPr>
              <a:t>KafkaStream</a:t>
            </a:r>
            <a:r>
              <a:rPr lang="fr-FR" sz="3200" dirty="0">
                <a:solidFill>
                  <a:srgbClr val="000000"/>
                </a:solidFill>
                <a:highlight>
                  <a:scrgbClr r="0" g="0" b="0">
                    <a:alpha val="0"/>
                  </a:scrgbClr>
                </a:highlight>
                <a:latin typeface="Tahoma" pitchFamily="34"/>
                <a:cs typeface="Lucida Sans Unicode" pitchFamily="34"/>
              </a:rPr>
              <a:t> crée un topic en mode compact qui contient les dernières valeurs du Store</a:t>
            </a: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Lors d’une réaffectation de tâches, la nouvel instance doit reconstruire l’état du </a:t>
            </a:r>
            <a:r>
              <a:rPr lang="fr-FR" sz="3200" i="1" dirty="0" err="1">
                <a:solidFill>
                  <a:srgbClr val="000000"/>
                </a:solidFill>
                <a:highlight>
                  <a:scrgbClr r="0" g="0" b="0">
                    <a:alpha val="0"/>
                  </a:scrgbClr>
                </a:highlight>
                <a:latin typeface="Tahoma" pitchFamily="34"/>
                <a:cs typeface="Lucida Sans Unicode" pitchFamily="34"/>
              </a:rPr>
              <a:t>LocalStore</a:t>
            </a:r>
            <a:endParaRPr lang="fr-FR" sz="3200" i="1" dirty="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dirty="0">
                <a:solidFill>
                  <a:srgbClr val="000000"/>
                </a:solidFill>
                <a:highlight>
                  <a:scrgbClr r="0" g="0" b="0">
                    <a:alpha val="0"/>
                  </a:scrgbClr>
                </a:highlight>
                <a:latin typeface="Tahoma" pitchFamily="34"/>
                <a:cs typeface="Lucida Sans Unicode" pitchFamily="34"/>
              </a:rPr>
              <a:t> Pour minimiser le coût de la restauration, il est possible de répliquer les Local Store sur différentes instances, (</a:t>
            </a:r>
            <a:r>
              <a:rPr lang="fr-FR" sz="3200" i="1" dirty="0" err="1">
                <a:solidFill>
                  <a:srgbClr val="000000"/>
                </a:solidFill>
                <a:highlight>
                  <a:scrgbClr r="0" g="0" b="0">
                    <a:alpha val="0"/>
                  </a:scrgbClr>
                </a:highlight>
                <a:latin typeface="Tahoma" pitchFamily="34"/>
                <a:cs typeface="Lucida Sans Unicode" pitchFamily="34"/>
              </a:rPr>
              <a:t>num.standby.replica</a:t>
            </a:r>
            <a:r>
              <a:rPr lang="fr-FR" sz="3200" dirty="0">
                <a:solidFill>
                  <a:srgbClr val="000000"/>
                </a:solidFill>
                <a:highlight>
                  <a:scrgbClr r="0" g="0" b="0">
                    <a:alpha val="0"/>
                  </a:scrgbClr>
                </a:highlight>
                <a:latin typeface="Tahoma" pitchFamily="34"/>
                <a:cs typeface="Lucida Sans Unicode" pitchFamily="34"/>
              </a:rPr>
              <a:t>) .</a:t>
            </a:r>
          </a:p>
        </p:txBody>
      </p:sp>
    </p:spTree>
    <p:extLst>
      <p:ext uri="{BB962C8B-B14F-4D97-AF65-F5344CB8AC3E}">
        <p14:creationId xmlns:p14="http://schemas.microsoft.com/office/powerpoint/2010/main" val="51935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b="1" i="1" dirty="0" err="1" smtClean="0">
                <a:solidFill>
                  <a:srgbClr val="002060"/>
                </a:solidFill>
              </a:rPr>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b="1" i="1" dirty="0" err="1" smtClean="0">
                <a:solidFill>
                  <a:srgbClr val="002060"/>
                </a:solidFill>
              </a:rPr>
              <a:t>StreamBuilder</a:t>
            </a:r>
            <a:endParaRPr lang="en-US" b="1" i="1" dirty="0" smtClean="0">
              <a:solidFill>
                <a:srgbClr val="002060"/>
              </a:solidFill>
            </a:endParaRPr>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KafkaStream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KafkaStream </a:t>
            </a:r>
            <a:r>
              <a:rPr lang="fr-FR" sz="1200" dirty="0" err="1">
                <a:solidFill>
                  <a:srgbClr val="071136"/>
                </a:solidFill>
                <a:latin typeface="Courier New" pitchFamily="49"/>
              </a:rPr>
              <a:t>stream</a:t>
            </a:r>
            <a:r>
              <a:rPr lang="fr-FR" sz="1200" dirty="0">
                <a:solidFill>
                  <a:srgbClr val="071136"/>
                </a:solidFill>
                <a:latin typeface="Courier New" pitchFamily="49"/>
              </a:rPr>
              <a:t> = new KafkaStream(t,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a:xfrm>
            <a:off x="1091880" y="2308180"/>
            <a:ext cx="8459640" cy="4384800"/>
          </a:xfrm>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a:xfrm>
            <a:off x="1091880" y="2354480"/>
            <a:ext cx="8459640" cy="4384800"/>
          </a:xfrm>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processeurs </a:t>
            </a:r>
            <a:r>
              <a:rPr lang="fr-FR" dirty="0" err="1" smtClean="0"/>
              <a:t>stateful</a:t>
            </a:r>
            <a:r>
              <a:rPr lang="fr-FR" dirty="0" smtClean="0"/>
              <a:t> nécessitent un </a:t>
            </a:r>
            <a:r>
              <a:rPr lang="fr-FR" b="1" i="1" dirty="0" err="1" smtClean="0">
                <a:solidFill>
                  <a:srgbClr val="002060"/>
                </a:solidFill>
              </a:rPr>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i="1" dirty="0" err="1" smtClean="0"/>
              <a:t>WindowStore</a:t>
            </a:r>
            <a:endParaRPr lang="fr-FR" i="1" dirty="0" smtClean="0"/>
          </a:p>
          <a:p>
            <a:pPr lvl="0"/>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b="1" i="1" dirty="0" err="1" smtClean="0">
                <a:solidFill>
                  <a:srgbClr val="002060"/>
                </a:solidFill>
              </a:rPr>
              <a:t>GroupBy</a:t>
            </a:r>
            <a:r>
              <a:rPr lang="fr-FR" b="1" i="1" dirty="0" smtClean="0">
                <a:solidFill>
                  <a:srgbClr val="002060"/>
                </a:solidFill>
              </a:rPr>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REST 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70"/>
          <p:cNvSpPr txBox="1">
            <a:spLocks noGrp="1"/>
          </p:cNvSpPr>
          <p:nvPr>
            <p:ph type="title" idx="4294967295"/>
          </p:nvPr>
        </p:nvSpPr>
        <p:spPr>
          <a:xfrm>
            <a:off x="1091880" y="852120"/>
            <a:ext cx="8459640" cy="1286640"/>
          </a:xfrm>
          <a:noFill/>
          <a:ln>
            <a:noFill/>
          </a:ln>
        </p:spPr>
        <p:txBody>
          <a:bodyPr wrap="square" lIns="0" tIns="0" rIns="0" bIns="0">
            <a:noAutofit/>
          </a:bodyPr>
          <a:lstStyle/>
          <a:p>
            <a:pPr lvl="0" algn="ctr" hangingPunct="0">
              <a:lnSpc>
                <a:spcPct val="96000"/>
              </a:lnSpc>
              <a:spcBef>
                <a:spcPts val="0"/>
              </a:spcBef>
              <a:tabLst>
                <a:tab pos="0" algn="l"/>
              </a:tabLst>
            </a:pPr>
            <a:r>
              <a:rPr lang="fr-FR">
                <a:solidFill>
                  <a:srgbClr val="000000"/>
                </a:solidFill>
                <a:highlight>
                  <a:scrgbClr r="0" g="0" b="0">
                    <a:alpha val="0"/>
                  </a:scrgbClr>
                </a:highlight>
                <a:latin typeface="Tahoma" pitchFamily="34"/>
                <a:cs typeface="Lucida Sans Unicode" pitchFamily="34"/>
              </a:rPr>
              <a:t>Pré-requis pour les jointures</a:t>
            </a:r>
          </a:p>
        </p:txBody>
      </p:sp>
      <p:sp>
        <p:nvSpPr>
          <p:cNvPr id="3" name="Espace réservé du texte 61"/>
          <p:cNvSpPr txBox="1">
            <a:spLocks noGrp="1"/>
          </p:cNvSpPr>
          <p:nvPr>
            <p:ph type="body" idx="4294967295"/>
          </p:nvPr>
        </p:nvSpPr>
        <p:spPr>
          <a:xfrm>
            <a:off x="1091880" y="2261880"/>
            <a:ext cx="8459640" cy="4384800"/>
          </a:xfrm>
          <a:noFill/>
          <a:ln>
            <a:noFill/>
          </a:ln>
        </p:spPr>
        <p:txBody>
          <a:bodyPr wrap="square" lIns="0" tIns="0" rIns="0" bIns="0" anchor="t">
            <a:normAutofit fontScale="92500" lnSpcReduction="20000"/>
          </a:bodyPr>
          <a:lstStyle/>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Pour la plupart des jointures, les données d'entrée doivent être copartitionnées.</a:t>
            </a:r>
          </a:p>
          <a:p>
            <a:pPr marL="0" lvl="1" indent="0" hangingPunct="0">
              <a:lnSpc>
                <a:spcPct val="96000"/>
              </a:lnSpc>
              <a:spcBef>
                <a:spcPts val="1417"/>
              </a:spcBef>
              <a:buSzPct val="75000"/>
              <a:buFont typeface="StarSymbol"/>
              <a:buChar char="–"/>
              <a:tabLst>
                <a:tab pos="342720" algn="l"/>
                <a:tab pos="448919" algn="l"/>
                <a:tab pos="898199" algn="l"/>
                <a:tab pos="1347480" algn="l"/>
                <a:tab pos="1796760" algn="l"/>
                <a:tab pos="2246040" algn="l"/>
                <a:tab pos="2695320" algn="l"/>
                <a:tab pos="3144600" algn="l"/>
                <a:tab pos="3593880" algn="l"/>
                <a:tab pos="4043159" algn="l"/>
                <a:tab pos="4492440" algn="l"/>
                <a:tab pos="4941360" algn="l"/>
                <a:tab pos="5390640" algn="l"/>
                <a:tab pos="5839919" algn="l"/>
                <a:tab pos="6289200" algn="l"/>
                <a:tab pos="6738480" algn="l"/>
                <a:tab pos="7187759" algn="l"/>
                <a:tab pos="7637040" algn="l"/>
                <a:tab pos="8086319" algn="l"/>
                <a:tab pos="8535600" algn="l"/>
                <a:tab pos="8984880" algn="l"/>
              </a:tabLst>
            </a:pPr>
            <a:r>
              <a:rPr lang="fr-FR" sz="3200">
                <a:solidFill>
                  <a:srgbClr val="000000"/>
                </a:solidFill>
                <a:highlight>
                  <a:scrgbClr r="0" g="0" b="0">
                    <a:alpha val="0"/>
                  </a:scrgbClr>
                </a:highlight>
                <a:latin typeface="Tahoma" pitchFamily="34"/>
                <a:cs typeface="Lucida Sans Unicode" pitchFamily="34"/>
              </a:rPr>
              <a:t>Cela garantit que les enregistrements d'entrée avec la même clé des deux côtés de la jointure sont transmis à la même tâche de flux pendant le traitement.</a:t>
            </a:r>
          </a:p>
          <a:p>
            <a:pPr marL="342720" lvl="0" indent="-342720" hangingPunct="0">
              <a:lnSpc>
                <a:spcPct val="96000"/>
              </a:lnSpc>
              <a:spcBef>
                <a:spcPts val="0"/>
              </a:spcBef>
              <a:spcAft>
                <a:spcPts val="1423"/>
              </a:spcAft>
              <a:buNone/>
              <a:tabLst>
                <a:tab pos="342720" algn="l"/>
              </a:tabLst>
            </a:pPr>
            <a:endParaRPr lang="fr-FR" sz="3200">
              <a:solidFill>
                <a:srgbClr val="000000"/>
              </a:solidFill>
              <a:highlight>
                <a:scrgbClr r="0" g="0" b="0">
                  <a:alpha val="0"/>
                </a:scrgbClr>
              </a:highlight>
              <a:latin typeface="Tahoma" pitchFamily="34"/>
              <a:cs typeface="Lucida Sans Unicode" pitchFamily="34"/>
            </a:endParaRPr>
          </a:p>
          <a:p>
            <a:pPr marL="342720" lvl="0" indent="-342720" hangingPunct="0">
              <a:lnSpc>
                <a:spcPct val="96000"/>
              </a:lnSpc>
              <a:spcBef>
                <a:spcPts val="0"/>
              </a:spcBef>
              <a:spcAft>
                <a:spcPts val="1423"/>
              </a:spcAft>
              <a:buNone/>
              <a:tabLst>
                <a:tab pos="342720" algn="l"/>
              </a:tabLst>
            </a:pPr>
            <a:r>
              <a:rPr lang="fr-FR" sz="3200">
                <a:solidFill>
                  <a:srgbClr val="000000"/>
                </a:solidFill>
                <a:highlight>
                  <a:scrgbClr r="0" g="0" b="0">
                    <a:alpha val="0"/>
                  </a:scrgbClr>
                </a:highlight>
                <a:latin typeface="Tahoma" pitchFamily="34"/>
                <a:cs typeface="Lucida Sans Unicode" pitchFamily="34"/>
              </a:rPr>
              <a:t>Cette contrainte n’est pas requise pour les jointures vers les </a:t>
            </a:r>
            <a:r>
              <a:rPr lang="fr-FR" sz="3200" i="1">
                <a:solidFill>
                  <a:srgbClr val="000000"/>
                </a:solidFill>
                <a:highlight>
                  <a:scrgbClr r="0" g="0" b="0">
                    <a:alpha val="0"/>
                  </a:scrgbClr>
                </a:highlight>
                <a:latin typeface="Tahoma" pitchFamily="34"/>
                <a:cs typeface="Lucida Sans Unicode" pitchFamily="34"/>
              </a:rPr>
              <a:t>GlobalKTable</a:t>
            </a:r>
            <a:r>
              <a:rPr lang="fr-FR" sz="3200">
                <a:solidFill>
                  <a:srgbClr val="000000"/>
                </a:solidFill>
                <a:highlight>
                  <a:scrgbClr r="0" g="0" b="0">
                    <a:alpha val="0"/>
                  </a:scrgbClr>
                </a:highlight>
                <a:latin typeface="Tahoma" pitchFamily="34"/>
                <a:cs typeface="Lucida Sans Unicode" pitchFamily="34"/>
              </a:rPr>
              <a:t> ou avec les clé-étrangères</a:t>
            </a:r>
          </a:p>
        </p:txBody>
      </p:sp>
    </p:spTree>
    <p:extLst>
      <p:ext uri="{BB962C8B-B14F-4D97-AF65-F5344CB8AC3E}">
        <p14:creationId xmlns:p14="http://schemas.microsoft.com/office/powerpoint/2010/main" val="515827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KafkaStream,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Kstream</a:t>
            </a:r>
            <a:r>
              <a:rPr lang="fr-FR" dirty="0" smtClean="0"/>
              <a:t>, </a:t>
            </a:r>
            <a:r>
              <a:rPr lang="fr-FR" i="1" dirty="0" err="1" smtClean="0"/>
              <a:t>KTable</a:t>
            </a:r>
            <a:r>
              <a:rPr lang="fr-FR" dirty="0" smtClean="0"/>
              <a:t> </a:t>
            </a:r>
            <a:r>
              <a:rPr lang="fr-FR" dirty="0"/>
              <a:t>de KafkaStream</a:t>
            </a:r>
          </a:p>
          <a:p>
            <a:pPr lvl="0"/>
            <a:r>
              <a:rPr lang="fr-FR" i="1"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KafkaStream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565424"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565424"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2560165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30896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extLst>
              <p:ext uri="{D42A27DB-BD31-4B8C-83A1-F6EECF244321}">
                <p14:modId xmlns:p14="http://schemas.microsoft.com/office/powerpoint/2010/main" val="2396145737"/>
              </p:ext>
            </p:extLst>
          </p:nvPr>
        </p:nvGraphicFramePr>
        <p:xfrm>
          <a:off x="576000" y="2261880"/>
          <a:ext cx="9720000" cy="5066995"/>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38529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690311">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4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4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90311">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90311">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95332">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561881">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0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08368">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0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08368">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4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6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000" b="0" i="0" u="none" strike="noStrike" baseline="0" dirty="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extLst>
              <p:ext uri="{D42A27DB-BD31-4B8C-83A1-F6EECF244321}">
                <p14:modId xmlns:p14="http://schemas.microsoft.com/office/powerpoint/2010/main" val="1855435730"/>
              </p:ext>
            </p:extLst>
          </p:nvPr>
        </p:nvGraphicFramePr>
        <p:xfrm>
          <a:off x="1143720" y="2828857"/>
          <a:ext cx="8459640" cy="208944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014914651"/>
              </p:ext>
            </p:extLst>
          </p:nvPr>
        </p:nvGraphicFramePr>
        <p:xfrm>
          <a:off x="1144080" y="2829217"/>
          <a:ext cx="8461080" cy="208944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Métrique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dirty="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7" name="Tableau 6"/>
          <p:cNvGraphicFramePr>
            <a:graphicFrameLocks noGrp="1"/>
          </p:cNvGraphicFramePr>
          <p:nvPr/>
        </p:nvGraphicFramePr>
        <p:xfrm>
          <a:off x="1092600" y="5574600"/>
          <a:ext cx="8461080" cy="135828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dirty="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sng" strike="noStrike" baseline="0" dirty="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sng" strike="noStrike" baseline="0" dirty="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550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a:t>
            </a:r>
            <a:r>
              <a:rPr lang="fr-FR" sz="2100" dirty="0" smtClean="0">
                <a:solidFill>
                  <a:srgbClr val="000000"/>
                </a:solidFill>
                <a:latin typeface="Tahoma" pitchFamily="34"/>
                <a:cs typeface="Lucida Sans Unicode" pitchFamily="34"/>
              </a:rPr>
              <a:t>durabilité</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smtClean="0">
                <a:solidFill>
                  <a:srgbClr val="000000"/>
                </a:solidFill>
                <a:latin typeface="Tahoma" pitchFamily="34"/>
                <a:cs typeface="Lucida Sans Unicode" pitchFamily="34"/>
              </a:rPr>
              <a:t>Stockage et rétention</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a:t>
            </a:r>
            <a:r>
              <a:rPr lang="fr-FR" sz="2800" dirty="0" smtClean="0">
                <a:solidFill>
                  <a:srgbClr val="000000"/>
                </a:solidFill>
                <a:latin typeface="Tahoma" pitchFamily="34"/>
                <a:cs typeface="Lucida Sans Unicode" pitchFamily="34"/>
              </a:rPr>
              <a:t>ia </a:t>
            </a:r>
            <a:r>
              <a:rPr lang="fr-FR" sz="2800" dirty="0">
                <a:solidFill>
                  <a:srgbClr val="000000"/>
                </a:solidFill>
                <a:latin typeface="Tahoma" pitchFamily="34"/>
                <a:cs typeface="Lucida Sans Unicode" pitchFamily="34"/>
              </a:rPr>
              <a:t>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lnSpcReduction="100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a:t>
            </a:r>
            <a:r>
              <a:rPr lang="fr-FR" sz="2800" dirty="0" smtClean="0">
                <a:solidFill>
                  <a:srgbClr val="000000"/>
                </a:solidFill>
                <a:latin typeface="Tahoma" pitchFamily="34"/>
                <a:cs typeface="Lucida Sans Unicode" pitchFamily="34"/>
              </a:rPr>
              <a:t>l’API permet de consommer </a:t>
            </a:r>
            <a:r>
              <a:rPr lang="fr-FR" sz="2800" dirty="0">
                <a:solidFill>
                  <a:srgbClr val="000000"/>
                </a:solidFill>
                <a:latin typeface="Tahoma" pitchFamily="34"/>
                <a:cs typeface="Lucida Sans Unicode" pitchFamily="34"/>
              </a:rPr>
              <a:t>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dirty="0" smtClean="0"/>
              <a:t>Consommateur </a:t>
            </a:r>
            <a:r>
              <a:rPr lang="fr-FR" sz="3600" dirty="0"/>
              <a:t>vs Partition</a:t>
            </a:r>
            <a:br>
              <a:rPr lang="fr-FR" sz="3600" dirty="0"/>
            </a:br>
            <a:r>
              <a:rPr lang="fr-FR" sz="3600" dirty="0"/>
              <a:t>Rééquilibrage dynamique</a:t>
            </a:r>
          </a:p>
        </p:txBody>
      </p:sp>
      <p:sp>
        <p:nvSpPr>
          <p:cNvPr id="3" name="Espace réservé du texte 2"/>
          <p:cNvSpPr txBox="1">
            <a:spLocks noGrp="1"/>
          </p:cNvSpPr>
          <p:nvPr>
            <p:ph type="body" idx="4294967295"/>
          </p:nvPr>
        </p:nvSpPr>
        <p:spPr>
          <a:xfrm>
            <a:off x="1091880" y="2366055"/>
            <a:ext cx="8459640" cy="4384800"/>
          </a:xfrm>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dirty="0"/>
              <a:t>Kafka est exécuté comme un cluster d'un ou plusieurs </a:t>
            </a:r>
            <a:r>
              <a:rPr lang="fr-FR" b="1" dirty="0">
                <a:solidFill>
                  <a:srgbClr val="000099"/>
                </a:solidFill>
              </a:rPr>
              <a:t>serveurs</a:t>
            </a:r>
            <a:r>
              <a:rPr lang="fr-FR" dirty="0"/>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Certains de ces serveurs appelés les </a:t>
            </a:r>
            <a:r>
              <a:rPr lang="fr-FR" sz="3200" b="1" dirty="0">
                <a:solidFill>
                  <a:srgbClr val="000099"/>
                </a:solidFill>
                <a:latin typeface="Tahoma" pitchFamily="34"/>
                <a:cs typeface="Lucida Sans Unicode" pitchFamily="34"/>
              </a:rPr>
              <a:t>brokers </a:t>
            </a:r>
            <a:r>
              <a:rPr lang="fr-FR" sz="3200" dirty="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 serveur est désigné </a:t>
            </a:r>
            <a:r>
              <a:rPr lang="fr-FR" sz="3200" b="1" dirty="0">
                <a:solidFill>
                  <a:srgbClr val="000099"/>
                </a:solidFill>
                <a:latin typeface="Tahoma" pitchFamily="34"/>
                <a:cs typeface="Lucida Sans Unicode" pitchFamily="34"/>
              </a:rPr>
              <a:t>contrôleur</a:t>
            </a:r>
            <a:r>
              <a:rPr lang="fr-FR" sz="3200" b="1" baseline="30000" dirty="0">
                <a:solidFill>
                  <a:srgbClr val="000099"/>
                </a:solidFill>
                <a:latin typeface="Tahoma" pitchFamily="34"/>
                <a:cs typeface="Lucida Sans Unicode" pitchFamily="34"/>
              </a:rPr>
              <a:t>1</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Son rôle est de prendre des décisions concernant le cluster comme l’affectation de partitions</a:t>
            </a:r>
          </a:p>
          <a:p>
            <a:pPr lvl="0"/>
            <a:endParaRPr lang="fr-FR" dirty="0"/>
          </a:p>
          <a:p>
            <a:pPr lvl="0"/>
            <a:r>
              <a:rPr lang="fr-FR" dirty="0"/>
              <a:t>Avant la version 3.x, un cluster Kafka nécessitait également un ensemble Zookeeper</a:t>
            </a:r>
            <a:r>
              <a:rPr lang="fr-FR" baseline="30000" dirty="0"/>
              <a:t>2</a:t>
            </a:r>
            <a:r>
              <a:rPr lang="fr-FR" dirty="0"/>
              <a:t> </a:t>
            </a:r>
            <a:r>
              <a:rPr lang="fr-FR" dirty="0" smtClean="0"/>
              <a:t>qui faisait office de </a:t>
            </a:r>
            <a:r>
              <a:rPr lang="fr-FR" dirty="0"/>
              <a:t>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dirty="0"/>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Premier facteur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Le niveau de </a:t>
            </a:r>
            <a:r>
              <a:rPr lang="fr-FR" sz="3200" b="1" dirty="0">
                <a:solidFill>
                  <a:srgbClr val="002060"/>
                </a:solidFill>
                <a:latin typeface="Tahoma" pitchFamily="34"/>
                <a:cs typeface="Lucida Sans Unicode" pitchFamily="34"/>
              </a:rPr>
              <a:t>tolérance aux pannes </a:t>
            </a:r>
            <a:r>
              <a:rPr lang="fr-FR" sz="3200" dirty="0">
                <a:solidFill>
                  <a:srgbClr val="000000"/>
                </a:solidFill>
                <a:latin typeface="Tahoma" pitchFamily="34"/>
                <a:cs typeface="Lucida Sans Unicode" pitchFamily="34"/>
              </a:rPr>
              <a:t>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Second facteur :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La </a:t>
            </a:r>
            <a:r>
              <a:rPr lang="fr-FR" sz="3200" b="1" dirty="0">
                <a:solidFill>
                  <a:srgbClr val="002060"/>
                </a:solidFill>
                <a:latin typeface="Tahoma" pitchFamily="34"/>
                <a:cs typeface="Lucida Sans Unicode" pitchFamily="34"/>
              </a:rPr>
              <a:t>capacité de disque </a:t>
            </a:r>
            <a:r>
              <a:rPr lang="fr-FR" sz="3200" dirty="0">
                <a:solidFill>
                  <a:srgbClr val="000000"/>
                </a:solidFill>
                <a:latin typeface="Tahoma" pitchFamily="34"/>
                <a:cs typeface="Lucida Sans Unicode" pitchFamily="34"/>
              </a:rPr>
              <a:t>requise pour conserver les messages et la quantité de stockage disponible sur chaque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3ème facteur :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La capacité du cluster à traiter </a:t>
            </a:r>
            <a:r>
              <a:rPr lang="fr-FR" sz="3200" b="1" dirty="0">
                <a:solidFill>
                  <a:srgbClr val="002060"/>
                </a:solidFill>
                <a:latin typeface="Tahoma" pitchFamily="34"/>
                <a:cs typeface="Lucida Sans Unicode" pitchFamily="34"/>
              </a:rPr>
              <a:t>le débit </a:t>
            </a:r>
            <a:r>
              <a:rPr lang="fr-FR" sz="3200" dirty="0">
                <a:solidFill>
                  <a:srgbClr val="000000"/>
                </a:solidFill>
                <a:latin typeface="Tahoma" pitchFamily="34"/>
                <a:cs typeface="Lucida Sans Unicode" pitchFamily="34"/>
              </a:rPr>
              <a:t>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Cluster </a:t>
            </a:r>
            <a:r>
              <a:rPr lang="fr-FR" dirty="0" smtClean="0"/>
              <a:t>ID et log </a:t>
            </a:r>
            <a:r>
              <a:rPr lang="fr-FR" dirty="0" err="1" smtClean="0"/>
              <a:t>dirs</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dirty="0"/>
              <a:t>Chaque cluster a un </a:t>
            </a:r>
            <a:r>
              <a:rPr lang="fr-FR" b="1" i="1" dirty="0">
                <a:solidFill>
                  <a:srgbClr val="000099"/>
                </a:solidFill>
              </a:rPr>
              <a:t>ID</a:t>
            </a:r>
            <a:r>
              <a:rPr lang="fr-FR" dirty="0"/>
              <a:t> qui doit être présent dans les données de configurations des répertoires de stockage</a:t>
            </a:r>
            <a:r>
              <a:rPr lang="fr-FR" baseline="30000" dirty="0"/>
              <a:t>1</a:t>
            </a:r>
          </a:p>
          <a:p>
            <a:pPr lvl="0"/>
            <a:endParaRPr lang="fr-FR" dirty="0"/>
          </a:p>
          <a:p>
            <a:pPr lvl="0"/>
            <a:r>
              <a:rPr lang="fr-FR" dirty="0"/>
              <a:t>L’outil </a:t>
            </a:r>
            <a:r>
              <a:rPr lang="fr-FR" i="1" dirty="0"/>
              <a:t>kafka-storage.sh </a:t>
            </a:r>
            <a:r>
              <a:rPr lang="fr-FR" dirty="0"/>
              <a:t> permet de générer un ID </a:t>
            </a:r>
            <a:r>
              <a:rPr lang="fr-FR" dirty="0" smtClean="0"/>
              <a:t>aléatoire, puis de </a:t>
            </a:r>
            <a:r>
              <a:rPr lang="fr-FR" dirty="0" err="1" smtClean="0"/>
              <a:t>formatter</a:t>
            </a:r>
            <a:r>
              <a:rPr lang="fr-FR" dirty="0" smtClean="0"/>
              <a:t> les répertoires de stockage à partir de la config d’un </a:t>
            </a:r>
            <a:r>
              <a:rPr lang="fr-FR" dirty="0" err="1" smtClean="0"/>
              <a:t>borker</a:t>
            </a:r>
            <a:r>
              <a:rPr lang="fr-FR" dirty="0" smtClean="0"/>
              <a:t>.</a:t>
            </a:r>
            <a:endParaRPr lang="fr-FR" b="1" i="1" dirty="0">
              <a:solidFill>
                <a:srgbClr val="0D1F63"/>
              </a:solidFill>
            </a:endParaRP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54480"/>
            <a:ext cx="8459640" cy="4384800"/>
          </a:xfrm>
        </p:spPr>
        <p:txBody>
          <a:bodyPr vert="horz">
            <a:normAutofit fontScale="62500" lnSpcReduction="20000"/>
          </a:bodyPr>
          <a:lstStyle/>
          <a:p>
            <a:pPr lvl="0"/>
            <a:r>
              <a:rPr lang="fr-FR" dirty="0"/>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sur site ou dans le cloud</a:t>
            </a:r>
          </a:p>
          <a:p>
            <a:pPr lvl="0"/>
            <a:r>
              <a:rPr lang="fr-FR" dirty="0"/>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Binaire chez Apache.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OS recommandé Linux + pré-installation de Java (Support de Java 17 pour </a:t>
            </a:r>
            <a:r>
              <a:rPr lang="fr-FR" sz="3200" dirty="0" smtClean="0">
                <a:solidFill>
                  <a:srgbClr val="000000"/>
                </a:solidFill>
                <a:latin typeface="Tahoma" pitchFamily="34"/>
                <a:cs typeface="Lucida Sans Unicode" pitchFamily="34"/>
              </a:rPr>
              <a:t>3.x)</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Images </a:t>
            </a:r>
            <a:r>
              <a:rPr lang="fr-FR" sz="3200" dirty="0" smtClean="0">
                <a:solidFill>
                  <a:srgbClr val="000000"/>
                </a:solidFill>
                <a:latin typeface="Tahoma" pitchFamily="34"/>
                <a:cs typeface="Lucida Sans Unicode" pitchFamily="34"/>
              </a:rPr>
              <a:t>docker </a:t>
            </a:r>
            <a:r>
              <a:rPr lang="fr-FR" sz="3200" dirty="0">
                <a:solidFill>
                  <a:srgbClr val="000000"/>
                </a:solidFill>
                <a:latin typeface="Tahoma" pitchFamily="34"/>
                <a:cs typeface="Lucida Sans Unicode" pitchFamily="34"/>
              </a:rPr>
              <a:t>: (Apache depuis </a:t>
            </a:r>
            <a:r>
              <a:rPr lang="fr-FR" sz="3200" dirty="0" smtClean="0">
                <a:solidFill>
                  <a:srgbClr val="000000"/>
                </a:solidFill>
                <a:latin typeface="Tahoma" pitchFamily="34"/>
                <a:cs typeface="Lucida Sans Unicode" pitchFamily="34"/>
              </a:rPr>
              <a:t>peu dont une image native,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par exemple)</a:t>
            </a:r>
            <a:endParaRPr lang="fr-FR" sz="3200" dirty="0" smtClean="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Packages </a:t>
            </a:r>
            <a:r>
              <a:rPr lang="fr-FR" sz="3200" dirty="0" err="1" smtClean="0">
                <a:solidFill>
                  <a:srgbClr val="000000"/>
                </a:solidFill>
                <a:latin typeface="Tahoma" pitchFamily="34"/>
                <a:cs typeface="Lucida Sans Unicode" pitchFamily="34"/>
              </a:rPr>
              <a:t>Helm</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Confluent Platform (Téléchargement ou cloud)</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700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endParaRPr lang="fr-FR" dirty="0" smtClean="0"/>
          </a:p>
          <a:p>
            <a:pPr lvl="0"/>
            <a:r>
              <a:rPr lang="fr-FR" dirty="0" smtClean="0"/>
              <a:t>Au </a:t>
            </a:r>
            <a:r>
              <a:rPr lang="fr-FR" dirty="0"/>
              <a:t>départ, un message broker </a:t>
            </a:r>
            <a:endParaRPr lang="fr-FR" dirty="0" smtClean="0"/>
          </a:p>
          <a:p>
            <a:pPr lvl="0"/>
            <a:r>
              <a:rPr lang="fr-FR" dirty="0" smtClean="0"/>
              <a:t>A </a:t>
            </a:r>
            <a:r>
              <a:rPr lang="fr-FR" dirty="0"/>
              <a:t>évolué pour devenir une plate-forme de streaming d'événements temps-réel</a:t>
            </a:r>
          </a:p>
          <a:p>
            <a:pPr lvl="0"/>
            <a:endParaRPr lang="fr-FR" dirty="0" smtClean="0"/>
          </a:p>
          <a:p>
            <a:pPr lvl="0"/>
            <a:r>
              <a:rPr lang="fr-FR" dirty="0" smtClean="0"/>
              <a:t>Organisé </a:t>
            </a:r>
            <a:r>
              <a:rPr lang="fr-FR" dirty="0"/>
              <a:t>en cluster, taillé pour le </a:t>
            </a:r>
            <a:r>
              <a:rPr lang="fr-FR" dirty="0" err="1"/>
              <a:t>BigData</a:t>
            </a:r>
            <a:r>
              <a:rPr lang="fr-FR" dirty="0"/>
              <a:t>, il est basé sur l’abstraction « d’un journal de commit distribué »</a:t>
            </a:r>
          </a:p>
          <a:p>
            <a:pPr lvl="0"/>
            <a:endParaRPr lang="fr-FR" dirty="0" smtClean="0"/>
          </a:p>
          <a:p>
            <a:pPr lvl="0"/>
            <a:r>
              <a:rPr lang="fr-FR" dirty="0" smtClean="0"/>
              <a:t>Maintenu </a:t>
            </a:r>
            <a:r>
              <a:rPr lang="fr-FR" dirty="0"/>
              <a:t>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Téléchargement, puis</a:t>
            </a:r>
          </a:p>
          <a:p>
            <a:pPr lvl="0">
              <a:lnSpc>
                <a:spcPct val="100000"/>
              </a:lnSpc>
              <a:spcAft>
                <a:spcPts val="283"/>
              </a:spcAft>
            </a:pPr>
            <a:r>
              <a:rPr lang="fr-FR" sz="2000" dirty="0">
                <a:latin typeface="Courier new" pitchFamily="49"/>
              </a:rPr>
              <a:t># tar -</a:t>
            </a:r>
            <a:r>
              <a:rPr lang="fr-FR" sz="2000" dirty="0" err="1">
                <a:latin typeface="Courier new" pitchFamily="49"/>
              </a:rPr>
              <a:t>zxf</a:t>
            </a:r>
            <a:r>
              <a:rPr lang="fr-FR" sz="2000" dirty="0">
                <a:latin typeface="Courier new" pitchFamily="49"/>
              </a:rPr>
              <a:t> </a:t>
            </a:r>
            <a:r>
              <a:rPr lang="fr-FR" sz="2000" dirty="0" err="1">
                <a:latin typeface="Courier new" pitchFamily="49"/>
              </a:rPr>
              <a:t>kafka</a:t>
            </a:r>
            <a:r>
              <a:rPr lang="fr-FR" sz="2000" dirty="0">
                <a:latin typeface="Courier new" pitchFamily="49"/>
              </a:rPr>
              <a:t>_&lt;version&gt;.</a:t>
            </a:r>
            <a:r>
              <a:rPr lang="fr-FR" sz="2000" dirty="0" err="1">
                <a:latin typeface="Courier new" pitchFamily="49"/>
              </a:rPr>
              <a:t>tgz</a:t>
            </a:r>
            <a:endParaRPr lang="fr-FR" sz="2000" dirty="0">
              <a:latin typeface="Courier new" pitchFamily="49"/>
            </a:endParaRPr>
          </a:p>
          <a:p>
            <a:pPr lvl="0">
              <a:lnSpc>
                <a:spcPct val="100000"/>
              </a:lnSpc>
              <a:spcAft>
                <a:spcPts val="283"/>
              </a:spcAft>
            </a:pPr>
            <a:r>
              <a:rPr lang="fr-FR" sz="2000" dirty="0">
                <a:latin typeface="Courier new" pitchFamily="49"/>
              </a:rPr>
              <a:t># mv </a:t>
            </a:r>
            <a:r>
              <a:rPr lang="fr-FR" sz="2000" dirty="0" err="1">
                <a:latin typeface="Courier new" pitchFamily="49"/>
              </a:rPr>
              <a:t>kafka</a:t>
            </a:r>
            <a:r>
              <a:rPr lang="fr-FR" sz="2000" dirty="0">
                <a:latin typeface="Courier new" pitchFamily="49"/>
              </a:rPr>
              <a:t>_&lt;version&gt; /</a:t>
            </a:r>
            <a:r>
              <a:rPr lang="fr-FR" sz="2000" dirty="0" err="1">
                <a:latin typeface="Courier new" pitchFamily="49"/>
              </a:rPr>
              <a:t>usr</a:t>
            </a:r>
            <a:r>
              <a:rPr lang="fr-FR" sz="2000" dirty="0">
                <a:latin typeface="Courier new" pitchFamily="49"/>
              </a:rPr>
              <a:t>/local/</a:t>
            </a:r>
            <a:r>
              <a:rPr lang="fr-FR" sz="2000" dirty="0" err="1">
                <a:latin typeface="Courier new" pitchFamily="49"/>
              </a:rPr>
              <a:t>kafka</a:t>
            </a:r>
            <a:endParaRPr lang="fr-FR" sz="2000" dirty="0">
              <a:latin typeface="Courier new" pitchFamily="49"/>
            </a:endParaRPr>
          </a:p>
          <a:p>
            <a:pPr lvl="0">
              <a:lnSpc>
                <a:spcPct val="100000"/>
              </a:lnSpc>
              <a:spcAft>
                <a:spcPts val="283"/>
              </a:spcAft>
            </a:pPr>
            <a:r>
              <a:rPr lang="fr-FR" sz="2000" dirty="0">
                <a:latin typeface="Courier new" pitchFamily="49"/>
              </a:rPr>
              <a:t># </a:t>
            </a:r>
            <a:r>
              <a:rPr lang="fr-FR" sz="2000" dirty="0" err="1">
                <a:latin typeface="Courier new" pitchFamily="49"/>
              </a:rPr>
              <a:t>mkdir</a:t>
            </a:r>
            <a:r>
              <a:rPr lang="fr-FR" sz="2000" dirty="0">
                <a:latin typeface="Courier new" pitchFamily="49"/>
              </a:rPr>
              <a:t> /</a:t>
            </a:r>
            <a:r>
              <a:rPr lang="fr-FR" sz="2000" dirty="0" err="1">
                <a:latin typeface="Courier new" pitchFamily="49"/>
              </a:rPr>
              <a:t>tmp</a:t>
            </a:r>
            <a:r>
              <a:rPr lang="fr-FR" sz="2000" dirty="0">
                <a:latin typeface="Courier new" pitchFamily="49"/>
              </a:rPr>
              <a:t>/</a:t>
            </a:r>
            <a:r>
              <a:rPr lang="fr-FR" sz="2000" dirty="0" err="1">
                <a:latin typeface="Courier new" pitchFamily="49"/>
              </a:rPr>
              <a:t>kafka</a:t>
            </a:r>
            <a:r>
              <a:rPr lang="fr-FR" sz="2000" dirty="0">
                <a:latin typeface="Courier new" pitchFamily="49"/>
              </a:rPr>
              <a:t>-logs</a:t>
            </a:r>
          </a:p>
          <a:p>
            <a:pPr lvl="0">
              <a:lnSpc>
                <a:spcPct val="100000"/>
              </a:lnSpc>
              <a:spcAft>
                <a:spcPts val="283"/>
              </a:spcAft>
            </a:pPr>
            <a:r>
              <a:rPr lang="fr-FR" sz="2000" dirty="0">
                <a:latin typeface="Courier new" pitchFamily="49"/>
              </a:rPr>
              <a:t># export JAVA_HOME=/</a:t>
            </a:r>
            <a:r>
              <a:rPr lang="fr-FR" sz="2000" dirty="0" err="1">
                <a:latin typeface="Courier new" pitchFamily="49"/>
              </a:rPr>
              <a:t>usr</a:t>
            </a:r>
            <a:r>
              <a:rPr lang="fr-FR" sz="2000" dirty="0">
                <a:latin typeface="Courier new" pitchFamily="49"/>
              </a:rPr>
              <a:t>/java/jdk17</a:t>
            </a:r>
          </a:p>
          <a:p>
            <a:pPr lvl="0">
              <a:lnSpc>
                <a:spcPct val="100000"/>
              </a:lnSpc>
              <a:spcAft>
                <a:spcPts val="283"/>
              </a:spcAft>
            </a:pPr>
            <a:r>
              <a:rPr lang="fr-FR" sz="2000" dirty="0">
                <a:latin typeface="Courier new" pitchFamily="49"/>
              </a:rPr>
              <a:t># cd /</a:t>
            </a:r>
            <a:r>
              <a:rPr lang="fr-FR" sz="2000" dirty="0" err="1">
                <a:latin typeface="Courier new" pitchFamily="49"/>
              </a:rPr>
              <a:t>usr</a:t>
            </a:r>
            <a:r>
              <a:rPr lang="fr-FR" sz="2000" dirty="0">
                <a:latin typeface="Courier new" pitchFamily="49"/>
              </a:rPr>
              <a:t>/local/</a:t>
            </a:r>
            <a:r>
              <a:rPr lang="fr-FR" sz="2000" dirty="0" err="1">
                <a:latin typeface="Courier new" pitchFamily="49"/>
              </a:rPr>
              <a:t>kafka</a:t>
            </a:r>
            <a:r>
              <a:rPr lang="fr-FR" sz="2000" dirty="0">
                <a:latin typeface="Courier new" pitchFamily="49"/>
              </a:rPr>
              <a:t>/bin</a:t>
            </a:r>
          </a:p>
          <a:p>
            <a:pPr lvl="0">
              <a:lnSpc>
                <a:spcPct val="100000"/>
              </a:lnSpc>
              <a:spcAft>
                <a:spcPts val="283"/>
              </a:spcAft>
            </a:pPr>
            <a:r>
              <a:rPr lang="fr-FR" sz="2000" dirty="0">
                <a:latin typeface="Courier new" pitchFamily="49"/>
              </a:rPr>
              <a:t># </a:t>
            </a:r>
            <a:r>
              <a:rPr lang="fr-FR" sz="2000" b="1" dirty="0">
                <a:solidFill>
                  <a:srgbClr val="000099"/>
                </a:solidFill>
                <a:latin typeface="Courier new" pitchFamily="49"/>
              </a:rPr>
              <a:t>./kafka-server-start.sh -daemon ../config/</a:t>
            </a:r>
            <a:r>
              <a:rPr lang="fr-FR" sz="2000" b="1" dirty="0" err="1">
                <a:solidFill>
                  <a:srgbClr val="000099"/>
                </a:solidFill>
                <a:latin typeface="Courier new" pitchFamily="49"/>
              </a:rPr>
              <a:t>server.properties</a:t>
            </a:r>
            <a:endParaRPr lang="fr-FR" sz="2000" b="1" dirty="0">
              <a:solidFill>
                <a:srgbClr val="000099"/>
              </a:solidFill>
              <a:latin typeface="Courier new" pitchFamily="49"/>
            </a:endParaRPr>
          </a:p>
          <a:p>
            <a:pPr lvl="0"/>
            <a:endParaRPr lang="fr-FR" dirty="0"/>
          </a:p>
          <a:p>
            <a:pPr lvl="0"/>
            <a:r>
              <a:rPr lang="fr-FR" dirty="0"/>
              <a:t>Les</a:t>
            </a:r>
            <a:r>
              <a:rPr lang="fr-FR" sz="2000" dirty="0">
                <a:latin typeface="Courier new" pitchFamily="49"/>
              </a:rPr>
              <a:t> </a:t>
            </a:r>
            <a:r>
              <a:rPr lang="fr-FR" dirty="0" smtClean="0"/>
              <a:t>configuration définies </a:t>
            </a:r>
            <a:r>
              <a:rPr lang="fr-FR" dirty="0"/>
              <a:t>dans </a:t>
            </a:r>
            <a:r>
              <a:rPr lang="fr-FR" b="1" i="1" dirty="0" err="1">
                <a:solidFill>
                  <a:srgbClr val="0D1F63"/>
                </a:solidFill>
              </a:rPr>
              <a:t>server.properties</a:t>
            </a:r>
            <a:r>
              <a:rPr lang="fr-FR" dirty="0"/>
              <a:t> peuvent être surchargées en ligne de commande par l’option </a:t>
            </a:r>
            <a:r>
              <a:rPr lang="fr-FR" i="1" dirty="0"/>
              <a:t>--</a:t>
            </a:r>
            <a:r>
              <a:rPr lang="fr-FR" i="1" dirty="0" err="1"/>
              <a:t>override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Configuration via variables </a:t>
            </a:r>
            <a:r>
              <a:rPr lang="fr-FR" dirty="0"/>
              <a:t>d’environnement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a:t>
            </a:r>
            <a:r>
              <a:rPr lang="fr-FR" b="1" dirty="0">
                <a:solidFill>
                  <a:srgbClr val="002060"/>
                </a:solidFill>
                <a:latin typeface="Tahoma" pitchFamily="34"/>
                <a:cs typeface="Lucida Sans Unicode" pitchFamily="34"/>
              </a:rPr>
              <a:t>BITNAMI_DEBUG, ALLOW_PLAINTEXT_LISTENER, </a:t>
            </a:r>
            <a:r>
              <a:rPr lang="fr-FR"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Propriétés Kafka préfixée </a:t>
            </a:r>
            <a:r>
              <a:rPr lang="fr-FR" sz="3200" dirty="0">
                <a:solidFill>
                  <a:srgbClr val="000000"/>
                </a:solidFill>
                <a:latin typeface="Tahoma" pitchFamily="34"/>
                <a:cs typeface="Lucida Sans Unicode" pitchFamily="34"/>
              </a:rPr>
              <a:t>par </a:t>
            </a:r>
            <a:r>
              <a:rPr lang="fr-FR" sz="3200" i="1" dirty="0">
                <a:solidFill>
                  <a:srgbClr val="000000"/>
                </a:solidFill>
                <a:latin typeface="Tahoma" pitchFamily="34"/>
                <a:cs typeface="Lucida Sans Unicode" pitchFamily="34"/>
              </a:rPr>
              <a:t>KAFKA_CFG_</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Ex : </a:t>
            </a:r>
            <a:r>
              <a:rPr lang="fr-FR" b="1" dirty="0">
                <a:solidFill>
                  <a:srgbClr val="002060"/>
                </a:solidFill>
                <a:latin typeface="Tahoma" pitchFamily="34"/>
                <a:cs typeface="Lucida Sans Unicode" pitchFamily="34"/>
              </a:rPr>
              <a:t>KAFKA_CFG_AUTO_CREATE_TOPICS_ENABLE</a:t>
            </a:r>
            <a:endParaRPr lang="fr-FR" sz="3200" b="1" dirty="0">
              <a:solidFill>
                <a:srgbClr val="00206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321319"/>
            <a:ext cx="8459640" cy="4384800"/>
          </a:xfrm>
        </p:spPr>
        <p:txBody>
          <a:bodyPr vert="horz">
            <a:normAutofit fontScale="77500" lnSpcReduction="20000"/>
          </a:bodyPr>
          <a:lstStyle/>
          <a:p>
            <a:pPr lvl="0"/>
            <a:r>
              <a:rPr lang="fr-FR" b="1" i="1" dirty="0" err="1">
                <a:solidFill>
                  <a:srgbClr val="000099"/>
                </a:solidFill>
              </a:rPr>
              <a:t>Bitnami</a:t>
            </a:r>
            <a:r>
              <a:rPr lang="fr-FR" dirty="0"/>
              <a:t> propose des packages </a:t>
            </a:r>
            <a:r>
              <a:rPr lang="fr-FR" dirty="0" err="1"/>
              <a:t>Helm</a:t>
            </a:r>
            <a:r>
              <a:rPr lang="fr-FR" dirty="0"/>
              <a:t> pour déployer vers </a:t>
            </a:r>
            <a:r>
              <a:rPr lang="fr-FR" dirty="0" err="1"/>
              <a:t>Kubernetes</a:t>
            </a:r>
            <a:r>
              <a:rPr lang="fr-FR" dirty="0"/>
              <a:t> ou des </a:t>
            </a:r>
            <a:r>
              <a:rPr lang="fr-FR" dirty="0" err="1"/>
              <a:t>clouds</a:t>
            </a:r>
            <a:endParaRPr lang="fr-FR" dirty="0"/>
          </a:p>
          <a:p>
            <a:pPr lvl="0"/>
            <a:r>
              <a:rPr lang="fr-FR" sz="2400" dirty="0" err="1">
                <a:latin typeface="Courier New" pitchFamily="49"/>
              </a:rPr>
              <a:t>helm</a:t>
            </a:r>
            <a:r>
              <a:rPr lang="fr-FR" sz="2400" dirty="0">
                <a:latin typeface="Courier New" pitchFamily="49"/>
              </a:rPr>
              <a:t> </a:t>
            </a:r>
            <a:r>
              <a:rPr lang="fr-FR" sz="2400" dirty="0" err="1">
                <a:latin typeface="Courier New" pitchFamily="49"/>
              </a:rPr>
              <a:t>install</a:t>
            </a:r>
            <a:r>
              <a:rPr lang="fr-FR" sz="2400" dirty="0">
                <a:latin typeface="Courier New" pitchFamily="49"/>
              </a:rPr>
              <a:t> </a:t>
            </a:r>
            <a:r>
              <a:rPr lang="fr-FR" sz="2400" dirty="0" err="1">
                <a:latin typeface="Courier New" pitchFamily="49"/>
              </a:rPr>
              <a:t>my</a:t>
            </a:r>
            <a:r>
              <a:rPr lang="fr-FR" sz="2400" dirty="0">
                <a:latin typeface="Courier New" pitchFamily="49"/>
              </a:rPr>
              <a:t>-release oci://registry-1.docker.io/bitnamicharts/kafka</a:t>
            </a:r>
          </a:p>
          <a:p>
            <a:pPr lvl="0"/>
            <a:r>
              <a:rPr lang="fr-FR" dirty="0"/>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replicaCount</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config </a:t>
            </a:r>
            <a:r>
              <a:rPr lang="fr-FR" sz="3200" dirty="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existingConfigmap</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Pour utiliser les </a:t>
            </a:r>
            <a:r>
              <a:rPr lang="fr-FR" sz="3200" dirty="0" err="1">
                <a:solidFill>
                  <a:srgbClr val="000000"/>
                </a:solidFill>
                <a:latin typeface="Tahoma" pitchFamily="34"/>
                <a:cs typeface="Lucida Sans Unicode" pitchFamily="34"/>
              </a:rPr>
              <a:t>ConfigMap</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t>
            </a:r>
          </a:p>
          <a:p>
            <a:pPr lvl="0"/>
            <a:r>
              <a:rPr lang="fr-FR" b="1" i="1" dirty="0" err="1">
                <a:solidFill>
                  <a:srgbClr val="000099"/>
                </a:solidFill>
              </a:rPr>
              <a:t>Strimzi</a:t>
            </a:r>
            <a:r>
              <a:rPr lang="fr-FR" dirty="0"/>
              <a:t> est également une solution simple pour déployer Kafka dans </a:t>
            </a:r>
            <a:r>
              <a:rPr lang="fr-FR" dirty="0" err="1" smtClean="0"/>
              <a:t>OpenShift</a:t>
            </a:r>
            <a:r>
              <a:rPr lang="fr-FR" dirty="0"/>
              <a:t>/</a:t>
            </a:r>
            <a:r>
              <a:rPr lang="fr-FR" dirty="0" err="1" smtClean="0"/>
              <a:t>Kubernetes</a:t>
            </a:r>
            <a:r>
              <a:rPr lang="fr-FR" dirty="0"/>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propriété </a:t>
            </a:r>
            <a:r>
              <a:rPr lang="fr-FR" dirty="0"/>
              <a:t>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dont la valeur est de type </a:t>
            </a:r>
          </a:p>
          <a:p>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et 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a:xfrm>
            <a:off x="1091880" y="2342905"/>
            <a:ext cx="8459640" cy="4384800"/>
          </a:xfrm>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1600" dirty="0" smtClean="0">
                <a:solidFill>
                  <a:srgbClr val="00B050"/>
                </a:solidFill>
                <a:latin typeface="Courier new" pitchFamily="49"/>
              </a:rPr>
              <a:t>// Produce sans call-back, </a:t>
            </a:r>
            <a:r>
              <a:rPr lang="en-US" sz="1600" dirty="0" err="1" smtClean="0">
                <a:solidFill>
                  <a:srgbClr val="00B050"/>
                </a:solidFill>
                <a:latin typeface="Courier new" pitchFamily="49"/>
              </a:rPr>
              <a:t>i.e</a:t>
            </a:r>
            <a:r>
              <a:rPr lang="en-US" sz="1600" dirty="0" smtClean="0">
                <a:solidFill>
                  <a:srgbClr val="00B050"/>
                </a:solidFill>
                <a:latin typeface="Courier new" pitchFamily="49"/>
              </a:rPr>
              <a:t> Fire </a:t>
            </a:r>
            <a:r>
              <a:rPr lang="en-US" sz="1600" dirty="0" err="1" smtClean="0">
                <a:solidFill>
                  <a:srgbClr val="00B050"/>
                </a:solidFill>
                <a:latin typeface="Courier new" pitchFamily="49"/>
              </a:rPr>
              <a:t>aand</a:t>
            </a:r>
            <a:r>
              <a:rPr lang="en-US" sz="1600" dirty="0" smtClean="0">
                <a:solidFill>
                  <a:srgbClr val="00B050"/>
                </a:solidFill>
                <a:latin typeface="Courier new" pitchFamily="49"/>
              </a:rPr>
              <a:t> Forget</a:t>
            </a:r>
            <a:r>
              <a:rPr lang="en-US" sz="2200" dirty="0" smtClean="0">
                <a:latin typeface="Courier new" pitchFamily="49"/>
              </a:rPr>
              <a:t/>
            </a:r>
            <a:br>
              <a:rPr lang="en-US" sz="2200" dirty="0" smtClean="0">
                <a:latin typeface="Courier new" pitchFamily="49"/>
              </a:rPr>
            </a:br>
            <a:r>
              <a:rPr lang="en-US" sz="2200" dirty="0" smtClean="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solidFill>
                  <a:srgbClr val="00B050"/>
                </a:solidFill>
                <a:latin typeface="Courier new" pitchFamily="49"/>
              </a:rPr>
              <a:t>       </a:t>
            </a:r>
            <a:r>
              <a:rPr lang="fr-FR" sz="1600" dirty="0">
                <a:solidFill>
                  <a:srgbClr val="00B050"/>
                </a:solidFill>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Interface </a:t>
            </a:r>
            <a:r>
              <a:rPr lang="fr-FR" dirty="0" err="1" smtClean="0"/>
              <a:t>IDisposable</a:t>
            </a:r>
            <a:endParaRPr lang="fr-FR" dirty="0"/>
          </a:p>
        </p:txBody>
      </p:sp>
      <p:sp>
        <p:nvSpPr>
          <p:cNvPr id="3" name="Espace réservé du texte 2"/>
          <p:cNvSpPr txBox="1">
            <a:spLocks noGrp="1"/>
          </p:cNvSpPr>
          <p:nvPr>
            <p:ph type="body" idx="4294967295"/>
          </p:nvPr>
        </p:nvSpPr>
        <p:spPr>
          <a:xfrm>
            <a:off x="1084165" y="2377627"/>
            <a:ext cx="8459640" cy="4384800"/>
          </a:xfrm>
        </p:spPr>
        <p:txBody>
          <a:bodyPr vert="horz">
            <a:normAutofit/>
          </a:bodyPr>
          <a:lstStyle/>
          <a:p>
            <a:pPr lvl="0">
              <a:lnSpc>
                <a:spcPct val="100000"/>
              </a:lnSpc>
              <a:spcAft>
                <a:spcPts val="283"/>
              </a:spcAft>
            </a:pPr>
            <a:r>
              <a:rPr lang="fr-FR" dirty="0" err="1" smtClean="0"/>
              <a:t>IProducer</a:t>
            </a:r>
            <a:r>
              <a:rPr lang="fr-FR" dirty="0" smtClean="0"/>
              <a:t> </a:t>
            </a:r>
            <a:r>
              <a:rPr lang="fr-FR" dirty="0"/>
              <a:t>implémente l’interface </a:t>
            </a:r>
            <a:r>
              <a:rPr lang="fr-FR" dirty="0" err="1" smtClean="0"/>
              <a:t>IDisposable</a:t>
            </a:r>
            <a:r>
              <a:rPr lang="fr-FR" dirty="0"/>
              <a:t>.</a:t>
            </a:r>
          </a:p>
          <a:p>
            <a:pPr lvl="0">
              <a:lnSpc>
                <a:spcPct val="100000"/>
              </a:lnSpc>
              <a:spcAft>
                <a:spcPts val="283"/>
              </a:spcAft>
            </a:pPr>
            <a:endParaRPr lang="fr-FR" dirty="0" smtClean="0"/>
          </a:p>
          <a:p>
            <a:pPr lvl="0">
              <a:lnSpc>
                <a:spcPct val="100000"/>
              </a:lnSpc>
              <a:spcAft>
                <a:spcPts val="283"/>
              </a:spcAft>
            </a:pPr>
            <a:r>
              <a:rPr lang="fr-FR" dirty="0" smtClean="0"/>
              <a:t>Afin </a:t>
            </a:r>
            <a:r>
              <a:rPr lang="fr-FR" dirty="0"/>
              <a:t>de libérer les ressources correctement et </a:t>
            </a:r>
            <a:r>
              <a:rPr lang="fr-FR" dirty="0" smtClean="0"/>
              <a:t>d’envoyer </a:t>
            </a:r>
            <a:r>
              <a:rPr lang="fr-FR" dirty="0"/>
              <a:t>tous les messages présents dans la </a:t>
            </a:r>
            <a:r>
              <a:rPr lang="fr-FR" dirty="0" smtClean="0"/>
              <a:t>file avant fermeture, </a:t>
            </a:r>
            <a:r>
              <a:rPr lang="fr-FR" dirty="0"/>
              <a:t>il faut appeler les méthodes :</a:t>
            </a:r>
          </a:p>
          <a:p>
            <a:pPr marL="457200" lvl="0" indent="-457200">
              <a:lnSpc>
                <a:spcPct val="100000"/>
              </a:lnSpc>
              <a:spcAft>
                <a:spcPts val="283"/>
              </a:spcAft>
              <a:buFont typeface="Arial" panose="020B0604020202020204" pitchFamily="34" charset="0"/>
              <a:buChar char="•"/>
            </a:pPr>
            <a:r>
              <a:rPr lang="fr-FR" sz="2000" dirty="0" err="1" smtClean="0">
                <a:latin typeface="Courier New" panose="02070309020205020404" pitchFamily="49" charset="0"/>
                <a:cs typeface="Courier New" panose="02070309020205020404" pitchFamily="49" charset="0"/>
              </a:rPr>
              <a:t>void</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Flush(</a:t>
            </a:r>
            <a:r>
              <a:rPr lang="fr-FR" sz="2000" dirty="0" err="1">
                <a:latin typeface="Courier New" panose="02070309020205020404" pitchFamily="49" charset="0"/>
                <a:cs typeface="Courier New" panose="02070309020205020404" pitchFamily="49" charset="0"/>
              </a:rPr>
              <a:t>CancellationToken</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cancellationToken</a:t>
            </a:r>
            <a:r>
              <a:rPr lang="fr-FR" sz="2000" dirty="0">
                <a:latin typeface="Courier New" panose="02070309020205020404" pitchFamily="49" charset="0"/>
                <a:cs typeface="Courier New" panose="02070309020205020404" pitchFamily="49" charset="0"/>
              </a:rPr>
              <a:t> = default(</a:t>
            </a:r>
            <a:r>
              <a:rPr lang="fr-FR" sz="2000" dirty="0" err="1">
                <a:latin typeface="Courier New" panose="02070309020205020404" pitchFamily="49" charset="0"/>
                <a:cs typeface="Courier New" panose="02070309020205020404" pitchFamily="49" charset="0"/>
              </a:rPr>
              <a:t>CancellationToken</a:t>
            </a:r>
            <a:r>
              <a:rPr lang="fr-FR" sz="2000" dirty="0" smtClean="0">
                <a:latin typeface="Courier New" panose="02070309020205020404" pitchFamily="49" charset="0"/>
                <a:cs typeface="Courier New" panose="02070309020205020404" pitchFamily="49" charset="0"/>
              </a:rPr>
              <a:t>));</a:t>
            </a:r>
          </a:p>
          <a:p>
            <a:pPr marL="457200" lvl="0" indent="-457200">
              <a:lnSpc>
                <a:spcPct val="100000"/>
              </a:lnSpc>
              <a:spcAft>
                <a:spcPts val="283"/>
              </a:spcAft>
              <a:buFont typeface="Arial" panose="020B0604020202020204" pitchFamily="34" charset="0"/>
              <a:buChar char="•"/>
            </a:pPr>
            <a:r>
              <a:rPr lang="fr-FR" sz="2000" dirty="0" err="1" smtClean="0">
                <a:latin typeface="Courier New" panose="02070309020205020404" pitchFamily="49" charset="0"/>
                <a:cs typeface="Courier New" panose="02070309020205020404" pitchFamily="49" charset="0"/>
              </a:rPr>
              <a:t>void</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Dispose()</a:t>
            </a:r>
          </a:p>
        </p:txBody>
      </p:sp>
    </p:spTree>
    <p:extLst>
      <p:ext uri="{BB962C8B-B14F-4D97-AF65-F5344CB8AC3E}">
        <p14:creationId xmlns:p14="http://schemas.microsoft.com/office/powerpoint/2010/main" val="163886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10000"/>
          </a:bodyPr>
          <a:lstStyle/>
          <a:p>
            <a:pPr lvl="0"/>
            <a:r>
              <a:rPr lang="fr-FR" dirty="0" smtClean="0"/>
              <a:t>La librairie </a:t>
            </a:r>
            <a:r>
              <a:rPr lang="fr-FR" i="1" dirty="0" smtClean="0"/>
              <a:t>Kafka</a:t>
            </a:r>
            <a:r>
              <a:rPr lang="fr-FR" dirty="0" smtClean="0"/>
              <a:t> </a:t>
            </a:r>
            <a:r>
              <a:rPr lang="fr-FR" dirty="0"/>
              <a:t>inclut </a:t>
            </a:r>
            <a:r>
              <a:rPr lang="fr-FR" dirty="0" smtClean="0"/>
              <a:t>des (dé)</a:t>
            </a:r>
            <a:r>
              <a:rPr lang="fr-FR" dirty="0" err="1" smtClean="0"/>
              <a:t>sérialiseurs</a:t>
            </a:r>
            <a:r>
              <a:rPr lang="fr-FR" dirty="0" smtClean="0"/>
              <a:t> pour les types primitifs </a:t>
            </a:r>
            <a:r>
              <a:rPr lang="fr-FR" i="1" dirty="0" smtClean="0"/>
              <a:t>string</a:t>
            </a:r>
            <a:r>
              <a:rPr lang="fr-FR" dirty="0" smtClean="0"/>
              <a:t>, </a:t>
            </a:r>
            <a:r>
              <a:rPr lang="fr-FR" i="1"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a:t>
            </a:r>
            <a:r>
              <a:rPr lang="fr-FR" dirty="0" smtClean="0"/>
              <a:t>messages </a:t>
            </a:r>
            <a:r>
              <a:rPr lang="fr-FR" dirty="0"/>
              <a:t>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a:t>
            </a:r>
            <a:r>
              <a:rPr lang="en-US" b="1" dirty="0" smtClean="0">
                <a:solidFill>
                  <a:srgbClr val="002060"/>
                </a:solidFill>
                <a:latin typeface="Courier New" panose="02070309020205020404" pitchFamily="49" charset="0"/>
                <a:cs typeface="Courier New" panose="02070309020205020404" pitchFamily="49" charset="0"/>
              </a:rPr>
              <a:t>new </a:t>
            </a:r>
            <a:r>
              <a:rPr lang="en-US" b="1" dirty="0" err="1" smtClean="0">
                <a:solidFill>
                  <a:srgbClr val="002060"/>
                </a:solidFill>
                <a:latin typeface="Courier New" panose="02070309020205020404" pitchFamily="49" charset="0"/>
                <a:cs typeface="Courier New" panose="02070309020205020404" pitchFamily="49" charset="0"/>
              </a:rPr>
              <a:t>CustomSerializer</a:t>
            </a:r>
            <a:r>
              <a:rPr lang="en-US" b="1" dirty="0" smtClean="0">
                <a:solidFill>
                  <a:srgbClr val="002060"/>
                </a:solidFill>
                <a:latin typeface="Courier New" panose="02070309020205020404" pitchFamily="49" charset="0"/>
                <a:cs typeface="Courier New" panose="02070309020205020404" pitchFamily="49" charset="0"/>
              </a:rPr>
              <a:t>&lt;</a:t>
            </a:r>
            <a:r>
              <a:rPr lang="en-US" b="1" dirty="0" err="1" smtClean="0">
                <a:solidFill>
                  <a:srgbClr val="002060"/>
                </a:solidFill>
                <a:latin typeface="Courier New" panose="02070309020205020404" pitchFamily="49" charset="0"/>
                <a:cs typeface="Courier New" panose="02070309020205020404" pitchFamily="49" charset="0"/>
              </a:rPr>
              <a:t>CustomType</a:t>
            </a:r>
            <a:r>
              <a:rPr lang="en-US" b="1" dirty="0" smtClean="0">
                <a:solidFill>
                  <a:srgbClr val="002060"/>
                </a:solidFill>
                <a:latin typeface="Courier New" panose="02070309020205020404" pitchFamily="49" charset="0"/>
                <a:cs typeface="Courier New" panose="02070309020205020404" pitchFamily="49" charset="0"/>
              </a:rPr>
              <a:t>&gt;()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batch.size</a:t>
            </a:r>
            <a:r>
              <a:rPr lang="fr-FR" sz="3200" dirty="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182F7C"/>
                </a:solidFill>
                <a:latin typeface="Tahoma" pitchFamily="34"/>
                <a:cs typeface="Lucida Sans Unicode" pitchFamily="34"/>
              </a:rPr>
              <a:t>linger.ms</a:t>
            </a:r>
            <a:r>
              <a:rPr lang="fr-FR" sz="3200" dirty="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buffer.memory</a:t>
            </a:r>
            <a:r>
              <a:rPr lang="fr-FR" sz="3200" dirty="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182F7C"/>
                </a:solidFill>
                <a:latin typeface="Tahoma" pitchFamily="34"/>
                <a:cs typeface="Lucida Sans Unicode" pitchFamily="34"/>
              </a:rPr>
              <a:t>compression.type</a:t>
            </a:r>
            <a:r>
              <a:rPr lang="fr-FR" sz="3200" dirty="0">
                <a:solidFill>
                  <a:srgbClr val="000000"/>
                </a:solidFill>
                <a:latin typeface="Tahoma" pitchFamily="34"/>
                <a:cs typeface="Lucida Sans Unicode" pitchFamily="34"/>
              </a:rPr>
              <a:t> : Par défaut, les messages ne sont pas </a:t>
            </a:r>
            <a:r>
              <a:rPr lang="fr-FR" sz="3200" dirty="0" smtClean="0">
                <a:solidFill>
                  <a:srgbClr val="000000"/>
                </a:solidFill>
                <a:latin typeface="Tahoma" pitchFamily="34"/>
                <a:cs typeface="Lucida Sans Unicode" pitchFamily="34"/>
              </a:rPr>
              <a:t>compressés. Valeurs </a:t>
            </a:r>
            <a:r>
              <a:rPr lang="fr-FR" sz="3200" dirty="0">
                <a:solidFill>
                  <a:srgbClr val="000000"/>
                </a:solidFill>
                <a:latin typeface="Tahoma" pitchFamily="34"/>
                <a:cs typeface="Lucida Sans Unicode" pitchFamily="34"/>
              </a:rPr>
              <a:t>possibles : </a:t>
            </a:r>
            <a:r>
              <a:rPr lang="fr-FR" sz="3200" i="1" dirty="0" err="1">
                <a:solidFill>
                  <a:srgbClr val="000000"/>
                </a:solidFill>
                <a:latin typeface="Tahoma" pitchFamily="34"/>
                <a:cs typeface="Lucida Sans Unicode" pitchFamily="34"/>
              </a:rPr>
              <a:t>snappy</a:t>
            </a:r>
            <a:r>
              <a:rPr lang="fr-FR" sz="3200" dirty="0">
                <a:solidFill>
                  <a:srgbClr val="000000"/>
                </a:solidFill>
                <a:latin typeface="Tahoma" pitchFamily="34"/>
                <a:cs typeface="Lucida Sans Unicode" pitchFamily="34"/>
              </a:rPr>
              <a:t> , </a:t>
            </a:r>
            <a:r>
              <a:rPr lang="fr-FR" sz="3200" i="1" dirty="0" err="1">
                <a:solidFill>
                  <a:srgbClr val="000000"/>
                </a:solidFill>
                <a:latin typeface="Tahoma" pitchFamily="34"/>
                <a:cs typeface="Lucida Sans Unicode" pitchFamily="34"/>
              </a:rPr>
              <a:t>gzip</a:t>
            </a:r>
            <a:r>
              <a:rPr lang="fr-FR" sz="3200" dirty="0">
                <a:solidFill>
                  <a:srgbClr val="000000"/>
                </a:solidFill>
                <a:latin typeface="Tahoma" pitchFamily="34"/>
                <a:cs typeface="Lucida Sans Unicode" pitchFamily="34"/>
              </a:rPr>
              <a:t> , ou </a:t>
            </a:r>
            <a:r>
              <a:rPr lang="fr-FR" sz="3200" i="1" dirty="0" smtClean="0">
                <a:solidFill>
                  <a:srgbClr val="000000"/>
                </a:solidFill>
                <a:latin typeface="Tahoma" pitchFamily="34"/>
                <a:cs typeface="Lucida Sans Unicode" pitchFamily="34"/>
              </a:rPr>
              <a:t>lz4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request.timeout.ms</a:t>
            </a:r>
            <a:r>
              <a:rPr lang="fr-FR" sz="2800" dirty="0">
                <a:solidFill>
                  <a:srgbClr val="000000"/>
                </a:solidFill>
                <a:latin typeface="Tahoma" pitchFamily="34"/>
                <a:cs typeface="Lucida Sans Unicode" pitchFamily="34"/>
              </a:rPr>
              <a:t>, </a:t>
            </a:r>
            <a:r>
              <a:rPr lang="fr-FR" sz="3200" b="1" i="1" dirty="0">
                <a:solidFill>
                  <a:srgbClr val="182F7C"/>
                </a:solidFill>
                <a:latin typeface="Tahoma" pitchFamily="34"/>
                <a:cs typeface="Lucida Sans Unicode" pitchFamily="34"/>
              </a:rPr>
              <a:t>metadata.fetch.timeout.ms</a:t>
            </a:r>
            <a:r>
              <a:rPr lang="fr-FR" sz="2800" dirty="0">
                <a:solidFill>
                  <a:srgbClr val="000000"/>
                </a:solidFill>
                <a:latin typeface="Tahoma" pitchFamily="34"/>
                <a:cs typeface="Lucida Sans Unicode" pitchFamily="34"/>
              </a:rPr>
              <a:t> et </a:t>
            </a:r>
            <a:r>
              <a:rPr lang="fr-FR" sz="3200" b="1" i="1" dirty="0">
                <a:solidFill>
                  <a:srgbClr val="182F7C"/>
                </a:solidFill>
                <a:latin typeface="Tahoma" pitchFamily="34"/>
                <a:cs typeface="Lucida Sans Unicode" pitchFamily="34"/>
              </a:rPr>
              <a:t>timeout.ms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Timeouts pour la réception d’une réponse à un message, pour obtenir des </a:t>
            </a:r>
            <a:r>
              <a:rPr lang="fr-FR" sz="3200" dirty="0" err="1">
                <a:solidFill>
                  <a:srgbClr val="000000"/>
                </a:solidFill>
                <a:latin typeface="Tahoma" pitchFamily="34"/>
                <a:cs typeface="Lucida Sans Unicode" pitchFamily="34"/>
              </a:rPr>
              <a:t>méta-données</a:t>
            </a:r>
            <a:r>
              <a:rPr lang="fr-FR" sz="3200" dirty="0">
                <a:solidFill>
                  <a:srgbClr val="000000"/>
                </a:solidFill>
                <a:latin typeface="Tahoma" pitchFamily="34"/>
                <a:cs typeface="Lucida Sans Unicode" pitchFamily="34"/>
              </a:rPr>
              <a:t> (leader, etc..) pour obtenir le </a:t>
            </a:r>
            <a:r>
              <a:rPr lang="fr-FR" sz="3200" dirty="0" err="1">
                <a:solidFill>
                  <a:srgbClr val="000000"/>
                </a:solidFill>
                <a:latin typeface="Tahoma" pitchFamily="34"/>
                <a:cs typeface="Lucida Sans Unicode" pitchFamily="34"/>
              </a:rPr>
              <a:t>ack</a:t>
            </a:r>
            <a:r>
              <a:rPr lang="fr-FR" sz="3200" dirty="0">
                <a:solidFill>
                  <a:srgbClr val="000000"/>
                </a:solidFill>
                <a:latin typeface="Tahoma" pitchFamily="34"/>
                <a:cs typeface="Lucida Sans Unicode" pitchFamily="34"/>
              </a:rPr>
              <a:t> des </a:t>
            </a:r>
            <a:r>
              <a:rPr lang="fr-FR" sz="3200" dirty="0" smtClean="0">
                <a:solidFill>
                  <a:srgbClr val="000000"/>
                </a:solidFill>
                <a:latin typeface="Tahoma" pitchFamily="34"/>
                <a:cs typeface="Lucida Sans Unicode" pitchFamily="34"/>
              </a:rPr>
              <a:t>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182F7C"/>
                </a:solidFill>
                <a:latin typeface="Tahoma" pitchFamily="34"/>
                <a:cs typeface="Lucida Sans Unicode" pitchFamily="34"/>
              </a:rPr>
              <a:t>max.block.ms</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Temps maximum d’attente pour la méthode </a:t>
            </a:r>
            <a:r>
              <a:rPr lang="fr-FR" sz="3200" i="1" dirty="0" err="1">
                <a:solidFill>
                  <a:srgbClr val="000000"/>
                </a:solidFill>
                <a:latin typeface="Tahoma" pitchFamily="34"/>
                <a:cs typeface="Lucida Sans Unicode" pitchFamily="34"/>
              </a:rPr>
              <a:t>send</a:t>
            </a:r>
            <a:r>
              <a:rPr lang="fr-FR" sz="3200" i="1" dirty="0" smtClean="0">
                <a:solidFill>
                  <a:srgbClr val="000000"/>
                </a:solidFill>
                <a:latin typeface="Tahoma" pitchFamily="34"/>
                <a:cs typeface="Lucida Sans Unicode" pitchFamily="34"/>
              </a:rPr>
              <a:t>()</a:t>
            </a:r>
            <a:r>
              <a:rPr lang="fr-FR" sz="3200" dirty="0" smtClean="0">
                <a:solidFill>
                  <a:srgbClr val="000000"/>
                </a:solidFill>
                <a:latin typeface="Tahoma" pitchFamily="34"/>
                <a:cs typeface="Lucida Sans Unicode" pitchFamily="34"/>
              </a:rPr>
              <a:t> dans </a:t>
            </a:r>
            <a:r>
              <a:rPr lang="fr-FR" sz="3200" dirty="0">
                <a:solidFill>
                  <a:srgbClr val="000000"/>
                </a:solidFill>
                <a:latin typeface="Tahoma" pitchFamily="34"/>
                <a:cs typeface="Lucida Sans Unicode" pitchFamily="34"/>
              </a:rPr>
              <a:t>le cas ou le buffer est </a:t>
            </a:r>
            <a:r>
              <a:rPr lang="fr-FR" sz="3200" dirty="0" smtClean="0">
                <a:solidFill>
                  <a:srgbClr val="000000"/>
                </a:solidFill>
                <a:latin typeface="Tahoma" pitchFamily="34"/>
                <a:cs typeface="Lucida Sans Unicode" pitchFamily="34"/>
              </a:rPr>
              <a:t>rempli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max.request.size</a:t>
            </a:r>
            <a:r>
              <a:rPr lang="fr-FR" sz="3200" i="1" dirty="0">
                <a:solidFill>
                  <a:srgbClr val="000000"/>
                </a:solidFill>
                <a:latin typeface="Tahoma" pitchFamily="34"/>
                <a:cs typeface="Lucida Sans Unicode" pitchFamily="34"/>
              </a:rPr>
              <a:t> : </a:t>
            </a:r>
            <a:r>
              <a:rPr lang="fr-FR" sz="3200" dirty="0">
                <a:solidFill>
                  <a:srgbClr val="000000"/>
                </a:solidFill>
                <a:latin typeface="Tahoma" pitchFamily="34"/>
                <a:cs typeface="Lucida Sans Unicode" pitchFamily="34"/>
              </a:rPr>
              <a:t>Taille max d’un </a:t>
            </a:r>
            <a:r>
              <a:rPr lang="fr-FR" sz="3200" dirty="0" smtClean="0">
                <a:solidFill>
                  <a:srgbClr val="000000"/>
                </a:solidFill>
                <a:latin typeface="Tahoma" pitchFamily="34"/>
                <a:cs typeface="Lucida Sans Unicode" pitchFamily="34"/>
              </a:rPr>
              <a:t>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182F7C"/>
                </a:solidFill>
                <a:latin typeface="Tahoma" pitchFamily="34"/>
                <a:cs typeface="Lucida Sans Unicode" pitchFamily="34"/>
              </a:rPr>
              <a:t>receive.buffer.bytes</a:t>
            </a:r>
            <a:r>
              <a:rPr lang="fr-FR" sz="3200" i="1" dirty="0" smtClean="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et </a:t>
            </a:r>
            <a:r>
              <a:rPr lang="fr-FR" sz="3200" b="1" i="1" dirty="0" err="1">
                <a:solidFill>
                  <a:srgbClr val="182F7C"/>
                </a:solidFill>
                <a:latin typeface="Tahoma" pitchFamily="34"/>
                <a:cs typeface="Lucida Sans Unicode" pitchFamily="34"/>
              </a:rPr>
              <a:t>send.buffer.bytes</a:t>
            </a:r>
            <a:r>
              <a:rPr lang="fr-FR" sz="3200" i="1"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a:t>
            </a:r>
            <a:r>
              <a:rPr lang="fr-FR" dirty="0" smtClean="0"/>
              <a:t>d’Apache Kafka, fournit :</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Une </a:t>
            </a:r>
            <a:r>
              <a:rPr lang="fr-FR" sz="3200" dirty="0">
                <a:solidFill>
                  <a:srgbClr val="000000"/>
                </a:solidFill>
                <a:latin typeface="Tahoma" pitchFamily="34"/>
                <a:cs typeface="Lucida Sans Unicode" pitchFamily="34"/>
              </a:rPr>
              <a:t>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 dans de nombreux langages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a:t>Lors de l’ajout d’un nouveau consommateur, celui-ci peut se faire affecter une partition </a:t>
            </a:r>
            <a:r>
              <a:rPr lang="fr-FR" dirty="0" smtClean="0"/>
              <a:t>précédemment assignée à un </a:t>
            </a:r>
            <a:r>
              <a:rPr lang="fr-FR" dirty="0"/>
              <a:t>autre consommateur du groupe.</a:t>
            </a:r>
          </a:p>
          <a:p>
            <a:pPr lvl="0"/>
            <a:r>
              <a:rPr lang="fr-FR" dirty="0"/>
              <a:t>Lors de l’arrêt d’un consommateur, la partition qui lui était assignée est réaffectée à un autre consommateur</a:t>
            </a:r>
          </a:p>
          <a:p>
            <a:pPr lvl="0"/>
            <a:r>
              <a:rPr lang="fr-FR" dirty="0"/>
              <a:t>Cette répartition dynamique offre la </a:t>
            </a:r>
            <a:r>
              <a:rPr lang="fr-FR" dirty="0" err="1"/>
              <a:t>scalabilité</a:t>
            </a:r>
            <a:r>
              <a:rPr lang="fr-FR" dirty="0"/>
              <a:t>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75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i="1" dirty="0">
                <a:latin typeface="Tahoma" panose="020B0604030504040204" pitchFamily="34" charset="0"/>
                <a:ea typeface="Tahoma" panose="020B0604030504040204" pitchFamily="34" charset="0"/>
                <a:cs typeface="Tahoma" panose="020B0604030504040204" pitchFamily="34" charset="0"/>
              </a:rPr>
              <a:t>, 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134867</TotalTime>
  <Words>10239</Words>
  <Application>Microsoft Office PowerPoint</Application>
  <PresentationFormat>Personnalisé</PresentationFormat>
  <Paragraphs>2229</Paragraphs>
  <Slides>284</Slides>
  <Notes>284</Notes>
  <HiddenSlides>2</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284</vt:i4>
      </vt:variant>
    </vt:vector>
  </HeadingPairs>
  <TitlesOfParts>
    <vt:vector size="302"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Wingdings</vt:lpstr>
      <vt:lpstr>Standard</vt:lpstr>
      <vt:lpstr>Titre1</vt:lpstr>
      <vt:lpstr>1_Standard</vt:lpstr>
      <vt:lpstr>Présentation PowerPoint</vt:lpstr>
      <vt:lpstr>Messagerie distribuée  avec Apache Kafka APIs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 et log dirs</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Interface IDisposable</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vt:lpstr>
      <vt:lpstr>APIs</vt:lpstr>
      <vt:lpstr>Introduction</vt:lpstr>
      <vt:lpstr>Apache Avro</vt:lpstr>
      <vt:lpstr>Schéma Avro</vt:lpstr>
      <vt:lpstr>Utilisation du schéma</vt:lpstr>
      <vt:lpstr>Schema Registry</vt:lpstr>
      <vt:lpstr>Modes de compatibilité</vt:lpstr>
      <vt:lpstr>Choix du mode</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  Streamprocessor</vt:lpstr>
      <vt:lpstr>Garanties Kafka</vt:lpstr>
      <vt:lpstr>Configuration pour favoriser le débit</vt:lpstr>
      <vt:lpstr>Configuration pour favoriser la latence</vt:lpstr>
      <vt:lpstr>Configuration pour la durabilité</vt:lpstr>
      <vt:lpstr>Garanties Kafka</vt:lpstr>
      <vt:lpstr>Introduction</vt:lpstr>
      <vt:lpstr>Allocation des partitions</vt:lpstr>
      <vt:lpstr>Rétention des données</vt:lpstr>
      <vt:lpstr>Segments</vt:lpstr>
      <vt:lpstr>Indexation</vt:lpstr>
      <vt:lpstr>Nettoyage des logs</vt:lpstr>
      <vt:lpstr>Stratégie delete</vt:lpstr>
      <vt:lpstr>Compactage</vt:lpstr>
      <vt:lpstr>Stratégie compact</vt:lpstr>
      <vt:lpstr>Exemple compact</vt:lpstr>
      <vt:lpstr>Conséquences stratégie compact</vt:lpstr>
      <vt:lpstr>Paramètres de compactage</vt:lpstr>
      <vt:lpstr>KafkaStream</vt:lpstr>
      <vt:lpstr>Application KafkaStream</vt:lpstr>
      <vt:lpstr>Topologie processeurs</vt:lpstr>
      <vt:lpstr>Apports de KafkaStream</vt:lpstr>
      <vt:lpstr>Définitions</vt:lpstr>
      <vt:lpstr>KStream et KTable</vt:lpstr>
      <vt:lpstr>Dualité KStream / KTable</vt:lpstr>
      <vt:lpstr>KGlobalTable</vt:lpstr>
      <vt:lpstr>Opérateurs stateless / stateful</vt:lpstr>
      <vt:lpstr>Tâches et partitions</vt:lpstr>
      <vt:lpstr>Modèle de threads</vt:lpstr>
      <vt:lpstr>Architecture et scalabilité</vt:lpstr>
      <vt:lpstr>Tolérance aux pannes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Pré-requis pour les jointures</vt:lpstr>
      <vt:lpstr>Exemples</vt:lpstr>
      <vt:lpstr>KTable et requêtes</vt:lpstr>
      <vt:lpstr>KafkaStream</vt:lpstr>
      <vt:lpstr>ksqlDB</vt:lpstr>
      <vt:lpstr>ksqlDB</vt:lpstr>
      <vt:lpstr>Démarrage</vt:lpstr>
      <vt:lpstr>Equivalence</vt:lpstr>
      <vt:lpstr>Equivalence (2)</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3876</cp:revision>
  <cp:lastPrinted>2024-10-11T06:20:05Z</cp:lastPrinted>
  <dcterms:modified xsi:type="dcterms:W3CDTF">2025-02-14T14:13:07Z</dcterms:modified>
</cp:coreProperties>
</file>